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 id="2147483765" r:id="rId2"/>
    <p:sldMasterId id="2147483777" r:id="rId3"/>
    <p:sldMasterId id="2147483790" r:id="rId4"/>
  </p:sldMasterIdLst>
  <p:notesMasterIdLst>
    <p:notesMasterId r:id="rId70"/>
  </p:notesMasterIdLst>
  <p:handoutMasterIdLst>
    <p:handoutMasterId r:id="rId71"/>
  </p:handoutMasterIdLst>
  <p:sldIdLst>
    <p:sldId id="719" r:id="rId5"/>
    <p:sldId id="741" r:id="rId6"/>
    <p:sldId id="720" r:id="rId7"/>
    <p:sldId id="742" r:id="rId8"/>
    <p:sldId id="743" r:id="rId9"/>
    <p:sldId id="744" r:id="rId10"/>
    <p:sldId id="745" r:id="rId11"/>
    <p:sldId id="746" r:id="rId12"/>
    <p:sldId id="747" r:id="rId13"/>
    <p:sldId id="748" r:id="rId14"/>
    <p:sldId id="749" r:id="rId15"/>
    <p:sldId id="750" r:id="rId16"/>
    <p:sldId id="751" r:id="rId17"/>
    <p:sldId id="752" r:id="rId18"/>
    <p:sldId id="753" r:id="rId19"/>
    <p:sldId id="754" r:id="rId20"/>
    <p:sldId id="755" r:id="rId21"/>
    <p:sldId id="756" r:id="rId22"/>
    <p:sldId id="757" r:id="rId23"/>
    <p:sldId id="758" r:id="rId24"/>
    <p:sldId id="760" r:id="rId25"/>
    <p:sldId id="761" r:id="rId26"/>
    <p:sldId id="762" r:id="rId27"/>
    <p:sldId id="763" r:id="rId28"/>
    <p:sldId id="764" r:id="rId29"/>
    <p:sldId id="766" r:id="rId30"/>
    <p:sldId id="767" r:id="rId31"/>
    <p:sldId id="768" r:id="rId32"/>
    <p:sldId id="769" r:id="rId33"/>
    <p:sldId id="770" r:id="rId34"/>
    <p:sldId id="771" r:id="rId35"/>
    <p:sldId id="772" r:id="rId36"/>
    <p:sldId id="773" r:id="rId37"/>
    <p:sldId id="774" r:id="rId38"/>
    <p:sldId id="775" r:id="rId39"/>
    <p:sldId id="777" r:id="rId40"/>
    <p:sldId id="778" r:id="rId41"/>
    <p:sldId id="779" r:id="rId42"/>
    <p:sldId id="780" r:id="rId43"/>
    <p:sldId id="781" r:id="rId44"/>
    <p:sldId id="782" r:id="rId45"/>
    <p:sldId id="783" r:id="rId46"/>
    <p:sldId id="784" r:id="rId47"/>
    <p:sldId id="785" r:id="rId48"/>
    <p:sldId id="786" r:id="rId49"/>
    <p:sldId id="787" r:id="rId50"/>
    <p:sldId id="788" r:id="rId51"/>
    <p:sldId id="789" r:id="rId52"/>
    <p:sldId id="790" r:id="rId53"/>
    <p:sldId id="791" r:id="rId54"/>
    <p:sldId id="792" r:id="rId55"/>
    <p:sldId id="793" r:id="rId56"/>
    <p:sldId id="794" r:id="rId57"/>
    <p:sldId id="795" r:id="rId58"/>
    <p:sldId id="796" r:id="rId59"/>
    <p:sldId id="797" r:id="rId60"/>
    <p:sldId id="798" r:id="rId61"/>
    <p:sldId id="799" r:id="rId62"/>
    <p:sldId id="800" r:id="rId63"/>
    <p:sldId id="801" r:id="rId64"/>
    <p:sldId id="802" r:id="rId65"/>
    <p:sldId id="803" r:id="rId66"/>
    <p:sldId id="805" r:id="rId67"/>
    <p:sldId id="806" r:id="rId68"/>
    <p:sldId id="807" r:id="rId69"/>
  </p:sldIdLst>
  <p:sldSz cx="9144000" cy="6858000" type="screen4x3"/>
  <p:notesSz cx="7315200" cy="9601200"/>
  <p:custDataLst>
    <p:tags r:id="rId72"/>
  </p:custDataLst>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00"/>
    <a:srgbClr val="993333"/>
    <a:srgbClr val="CC3300"/>
    <a:srgbClr val="FF9900"/>
    <a:srgbClr val="FFCC66"/>
    <a:srgbClr val="5F5F5F"/>
    <a:srgbClr val="F2130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9705" autoAdjust="0"/>
  </p:normalViewPr>
  <p:slideViewPr>
    <p:cSldViewPr snapToGrid="0">
      <p:cViewPr>
        <p:scale>
          <a:sx n="66" d="100"/>
          <a:sy n="66" d="100"/>
        </p:scale>
        <p:origin x="-1157" y="-91"/>
      </p:cViewPr>
      <p:guideLst>
        <p:guide orient="horz" pos="4000"/>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2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idx="2"/>
          </p:nvPr>
        </p:nvSpPr>
        <p:spPr bwMode="auto">
          <a:xfrm>
            <a:off x="1266825" y="725488"/>
            <a:ext cx="4783138" cy="358775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74725" y="4560888"/>
            <a:ext cx="5365750" cy="4321175"/>
          </a:xfrm>
          <a:prstGeom prst="rect">
            <a:avLst/>
          </a:prstGeom>
          <a:noFill/>
          <a:ln w="12700">
            <a:noFill/>
            <a:miter lim="800000"/>
            <a:headEnd/>
            <a:tailEnd/>
          </a:ln>
        </p:spPr>
        <p:txBody>
          <a:bodyPr vert="horz" wrap="square" lIns="95453" tIns="46890" rIns="95453" bIns="468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262390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699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 up by 12%</a:t>
            </a:r>
            <a:r>
              <a:rPr lang="en-US" baseline="0" dirty="0" smtClean="0"/>
              <a:t> as we find, labor (as measured in a Census) would be constant as shift length not changes (in reality workers may work more but less comute so labor time including commute probably less) and capital would fall (as need less office space while equipment about flat). While call centers are not used for standard TFP analysis it is clear any type of productivity measure of this would tend to rise if WFH was rolled-out.</a:t>
            </a:r>
            <a:endParaRPr lang="en-US" dirty="0"/>
          </a:p>
        </p:txBody>
      </p:sp>
    </p:spTree>
    <p:extLst>
      <p:ext uri="{BB962C8B-B14F-4D97-AF65-F5344CB8AC3E}">
        <p14:creationId xmlns:p14="http://schemas.microsoft.com/office/powerpoint/2010/main" val="92671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671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number of employees switched preferences on</a:t>
            </a:r>
            <a:r>
              <a:rPr lang="en-US" baseline="0" dirty="0" smtClean="0"/>
              <a:t> WFH in two survey waves</a:t>
            </a:r>
            <a:endParaRPr lang="en-US" dirty="0"/>
          </a:p>
        </p:txBody>
      </p:sp>
    </p:spTree>
    <p:extLst>
      <p:ext uri="{BB962C8B-B14F-4D97-AF65-F5344CB8AC3E}">
        <p14:creationId xmlns:p14="http://schemas.microsoft.com/office/powerpoint/2010/main" val="92671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running survey to look at longer run impact on current and future work and home</a:t>
            </a:r>
            <a:r>
              <a:rPr lang="en-US" baseline="0" dirty="0" smtClean="0"/>
              <a:t> outcome like kids etc. See if the experiment has persistent impact upon individual choices. I would then leave this cartoon up long enough for everyone to read it….</a:t>
            </a:r>
            <a:endParaRPr lang="en-US" dirty="0"/>
          </a:p>
        </p:txBody>
      </p:sp>
    </p:spTree>
    <p:extLst>
      <p:ext uri="{BB962C8B-B14F-4D97-AF65-F5344CB8AC3E}">
        <p14:creationId xmlns:p14="http://schemas.microsoft.com/office/powerpoint/2010/main" val="247603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xfrm>
            <a:off x="1260475" y="720725"/>
            <a:ext cx="4800600" cy="3600450"/>
          </a:xfrm>
          <a:ln/>
        </p:spPr>
      </p:sp>
      <p:sp>
        <p:nvSpPr>
          <p:cNvPr id="116738" name="Rectangle 3"/>
          <p:cNvSpPr>
            <a:spLocks noGrp="1" noChangeArrowheads="1"/>
          </p:cNvSpPr>
          <p:nvPr>
            <p:ph type="body" idx="1"/>
          </p:nvPr>
        </p:nvSpPr>
        <p:spPr>
          <a:xfrm>
            <a:off x="733425" y="4562475"/>
            <a:ext cx="5848350" cy="4318000"/>
          </a:xfrm>
          <a:noFill/>
          <a:ln w="9525"/>
        </p:spPr>
        <p:txBody>
          <a:bodyPr lIns="97420" tIns="48710" rIns="97420" bIns="4871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xfrm>
            <a:off x="1260475" y="720725"/>
            <a:ext cx="4800600" cy="3600450"/>
          </a:xfrm>
          <a:ln/>
        </p:spPr>
      </p:sp>
      <p:sp>
        <p:nvSpPr>
          <p:cNvPr id="118786" name="Rectangle 3"/>
          <p:cNvSpPr>
            <a:spLocks noGrp="1" noChangeArrowheads="1"/>
          </p:cNvSpPr>
          <p:nvPr>
            <p:ph type="body" idx="1"/>
          </p:nvPr>
        </p:nvSpPr>
        <p:spPr>
          <a:xfrm>
            <a:off x="733425" y="4562475"/>
            <a:ext cx="5848350" cy="4318000"/>
          </a:xfrm>
          <a:noFill/>
          <a:ln w="9525"/>
        </p:spPr>
        <p:txBody>
          <a:bodyPr lIns="97420" tIns="48710" rIns="97420" bIns="48710"/>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ISP,</a:t>
            </a:r>
            <a:r>
              <a:rPr lang="en-US" baseline="0" dirty="0" smtClean="0"/>
              <a:t> CN and BL are the only three papers using panel data to estimate management effects including plant fixed effects. ISP find a significant positive effect in a small but very well measured sample of data from 36 lines in 17 steel plants, while Black and Lynch and Cappelli and Neumark find nothing significant (or large in terms of the point estimate) using two waves of a </a:t>
            </a:r>
            <a:r>
              <a:rPr lang="en-US" baseline="0" dirty="0" err="1" smtClean="0"/>
              <a:t>noiser</a:t>
            </a:r>
            <a:r>
              <a:rPr lang="en-US" baseline="0" dirty="0" smtClean="0"/>
              <a:t> but larger (766 panel observation) Census survey of manufacturing.</a:t>
            </a:r>
            <a:endParaRPr lang="en-US" dirty="0"/>
          </a:p>
        </p:txBody>
      </p:sp>
    </p:spTree>
    <p:extLst>
      <p:ext uri="{BB962C8B-B14F-4D97-AF65-F5344CB8AC3E}">
        <p14:creationId xmlns:p14="http://schemas.microsoft.com/office/powerpoint/2010/main" val="263249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w="9525"/>
        </p:spPr>
        <p:txBody>
          <a:bodyPr/>
          <a:lstStyle/>
          <a:p>
            <a:r>
              <a:rPr lang="en-US" smtClean="0"/>
              <a:t>Above-left and right: mending department, Riviera Fashions. Below-left: mending department, Mahajan silk mills.</a:t>
            </a:r>
          </a:p>
        </p:txBody>
      </p:sp>
      <p:sp>
        <p:nvSpPr>
          <p:cNvPr id="111619"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52" tIns="48326" rIns="96652" bIns="48326"/>
          <a:lstStyle/>
          <a:p>
            <a:pPr algn="ctr" defTabSz="952500" eaLnBrk="0" hangingPunct="0">
              <a:spcBef>
                <a:spcPct val="20000"/>
              </a:spcBef>
              <a:buSzPct val="100000"/>
              <a:buFont typeface="Wingdings" pitchFamily="2" charset="2"/>
              <a:buNone/>
            </a:pPr>
            <a:fld id="{8893ABCC-72A9-49AD-8F1D-4F58FD15A677}" type="slidenum">
              <a:rPr lang="en-US" sz="1500">
                <a:solidFill>
                  <a:prstClr val="black"/>
                </a:solidFill>
              </a:rPr>
              <a:pPr algn="ctr" defTabSz="952500" eaLnBrk="0" hangingPunct="0">
                <a:spcBef>
                  <a:spcPct val="20000"/>
                </a:spcBef>
                <a:buSzPct val="100000"/>
                <a:buFont typeface="Wingdings" pitchFamily="2" charset="2"/>
                <a:buNone/>
              </a:pPr>
              <a:t>21</a:t>
            </a:fld>
            <a:endParaRPr lang="en-US" sz="15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89209" tIns="44604" rIns="89209" bIns="44604"/>
          <a:lstStyle/>
          <a:p>
            <a:pPr algn="ctr" defTabSz="952500" eaLnBrk="0" hangingPunct="0">
              <a:spcBef>
                <a:spcPct val="20000"/>
              </a:spcBef>
              <a:buSzPct val="100000"/>
              <a:buFont typeface="Wingdings" pitchFamily="2" charset="2"/>
              <a:buNone/>
            </a:pPr>
            <a:fld id="{CEC5F319-6242-4C25-9125-160D40B56A50}" type="slidenum">
              <a:rPr lang="en-US" sz="1500" b="0">
                <a:solidFill>
                  <a:prstClr val="black"/>
                </a:solidFill>
              </a:rPr>
              <a:pPr algn="ctr" defTabSz="952500" eaLnBrk="0" hangingPunct="0">
                <a:spcBef>
                  <a:spcPct val="20000"/>
                </a:spcBef>
                <a:buSzPct val="100000"/>
                <a:buFont typeface="Wingdings" pitchFamily="2" charset="2"/>
                <a:buNone/>
              </a:pPr>
              <a:t>22</a:t>
            </a:fld>
            <a:endParaRPr lang="en-US" sz="1500" b="0">
              <a:solidFill>
                <a:prstClr val="black"/>
              </a:solidFill>
            </a:endParaRPr>
          </a:p>
        </p:txBody>
      </p:sp>
      <p:sp>
        <p:nvSpPr>
          <p:cNvPr id="113666" name="Rectangle 2"/>
          <p:cNvSpPr>
            <a:spLocks noGrp="1" noRot="1" noChangeAspect="1" noChangeArrowheads="1" noTextEdit="1"/>
          </p:cNvSpPr>
          <p:nvPr>
            <p:ph type="sldImg"/>
          </p:nvPr>
        </p:nvSpPr>
        <p:spPr>
          <a:xfrm>
            <a:off x="1265238" y="725488"/>
            <a:ext cx="4784725" cy="3587750"/>
          </a:xfrm>
          <a:ln/>
        </p:spPr>
      </p:sp>
      <p:sp>
        <p:nvSpPr>
          <p:cNvPr id="113667"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89209" tIns="44604" rIns="89209" bIns="44604"/>
          <a:lstStyle/>
          <a:p>
            <a:pPr algn="ctr" defTabSz="952500" eaLnBrk="0" hangingPunct="0">
              <a:spcBef>
                <a:spcPct val="20000"/>
              </a:spcBef>
              <a:buSzPct val="100000"/>
              <a:buFont typeface="Wingdings" pitchFamily="2" charset="2"/>
              <a:buNone/>
            </a:pPr>
            <a:fld id="{896F8293-BF60-4988-8334-E53CFE600178}" type="slidenum">
              <a:rPr lang="en-US" sz="1500" b="0">
                <a:solidFill>
                  <a:prstClr val="black"/>
                </a:solidFill>
              </a:rPr>
              <a:pPr algn="ctr" defTabSz="952500" eaLnBrk="0" hangingPunct="0">
                <a:spcBef>
                  <a:spcPct val="20000"/>
                </a:spcBef>
                <a:buSzPct val="100000"/>
                <a:buFont typeface="Wingdings" pitchFamily="2" charset="2"/>
                <a:buNone/>
              </a:pPr>
              <a:t>23</a:t>
            </a:fld>
            <a:endParaRPr lang="en-US" sz="1500" b="0">
              <a:solidFill>
                <a:prstClr val="black"/>
              </a:solidFill>
            </a:endParaRPr>
          </a:p>
        </p:txBody>
      </p:sp>
      <p:sp>
        <p:nvSpPr>
          <p:cNvPr id="115714" name="Rectangle 2"/>
          <p:cNvSpPr>
            <a:spLocks noGrp="1" noRot="1" noChangeAspect="1" noChangeArrowheads="1" noTextEdit="1"/>
          </p:cNvSpPr>
          <p:nvPr>
            <p:ph type="sldImg"/>
          </p:nvPr>
        </p:nvSpPr>
        <p:spPr>
          <a:xfrm>
            <a:off x="1265238" y="725488"/>
            <a:ext cx="4784725" cy="3587750"/>
          </a:xfrm>
          <a:ln/>
        </p:spPr>
      </p:sp>
      <p:sp>
        <p:nvSpPr>
          <p:cNvPr id="115715"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tx2"/>
                </a:solidFill>
              </a:rPr>
              <a:t>Average age is 23, 68% are women, and all have high school but only 39% have tertiary education. Only 15% are married, 9% have children.</a:t>
            </a:r>
          </a:p>
          <a:p>
            <a:endParaRPr lang="en-US" dirty="0"/>
          </a:p>
        </p:txBody>
      </p:sp>
    </p:spTree>
    <p:extLst>
      <p:ext uri="{BB962C8B-B14F-4D97-AF65-F5344CB8AC3E}">
        <p14:creationId xmlns:p14="http://schemas.microsoft.com/office/powerpoint/2010/main" val="133183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C56B5422-5AE2-4EB7-82C7-ADFDBBF1EC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76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D0E0794-0341-4849-9344-09792C075C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08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5E92EB40-481E-4F62-B9E8-FFD3618127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893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9C4A17-E837-4420-BD66-F1219982F1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563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977E921-E187-4406-96E9-B51AD54BC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71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04862"/>
          </a:xfrm>
          <a:prstGeom prst="rect">
            <a:avLst/>
          </a:prstGeom>
        </p:spPr>
        <p:txBody>
          <a:bodyPr/>
          <a:lstStyle/>
          <a:p>
            <a:r>
              <a:rPr lang="en-US"/>
              <a:t>Click to edit Master title style</a:t>
            </a:r>
          </a:p>
        </p:txBody>
      </p:sp>
      <p:sp>
        <p:nvSpPr>
          <p:cNvPr id="8"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688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6600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3308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5564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8944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04862"/>
          </a:xfrm>
          <a:prstGeom prst="rect">
            <a:avLst/>
          </a:prstGeom>
        </p:spPr>
        <p:txBody>
          <a:bodyPr/>
          <a:lstStyle/>
          <a:p>
            <a:r>
              <a:rPr lang="en-US"/>
              <a:t>Click to edit Master title style</a:t>
            </a:r>
          </a:p>
        </p:txBody>
      </p:sp>
      <p:sp>
        <p:nvSpPr>
          <p:cNvPr id="8"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76542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01899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3309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73683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38944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55849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29781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496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04862"/>
          </a:xfrm>
          <a:prstGeom prst="rect">
            <a:avLst/>
          </a:prstGeom>
        </p:spPr>
        <p:txBody>
          <a:bodyPr/>
          <a:lstStyle/>
          <a:p>
            <a:r>
              <a:rPr lang="en-US"/>
              <a:t>Click to edit Master title style</a:t>
            </a:r>
          </a:p>
        </p:txBody>
      </p:sp>
      <p:sp>
        <p:nvSpPr>
          <p:cNvPr id="8"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83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804862"/>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ACD72DA-0B5C-44DF-958D-49197844BC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12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A19D3B96-EEB0-4F3F-9EC7-ECC284C810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58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EE6DE13-6159-433B-BE8E-1DE9B88405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5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7BB3C19C-A6E3-4D1A-80AA-5734C03A0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976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4244E996-0F10-411C-8B10-0C57324A1C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945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2351923-2288-42C2-AD2D-A035119AA4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637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0" descr="stanford-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77200" y="6181725"/>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userDrawn="1"/>
        </p:nvSpPr>
        <p:spPr bwMode="auto">
          <a:xfrm>
            <a:off x="441325" y="6330950"/>
            <a:ext cx="3433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3" tIns="45681" rIns="91363" bIns="4568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r>
              <a:rPr lang="en-US" sz="1200" dirty="0">
                <a:solidFill>
                  <a:srgbClr val="990033"/>
                </a:solidFill>
              </a:rPr>
              <a:t>Nick Bloom and John Van Reenen, 591, </a:t>
            </a:r>
            <a:r>
              <a:rPr lang="en-US" sz="1200" dirty="0" smtClean="0">
                <a:solidFill>
                  <a:srgbClr val="990033"/>
                </a:solidFill>
              </a:rPr>
              <a:t>2012</a:t>
            </a:r>
            <a:endParaRPr lang="en-US" sz="1200" dirty="0">
              <a:solidFill>
                <a:srgbClr val="990033"/>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69" r:id="rId2"/>
    <p:sldLayoutId id="2147483764" r:id="rId3"/>
  </p:sldLayoutIdLst>
  <p:hf hdr="0" ftr="0" dt="0"/>
  <p:txStyles>
    <p:title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4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400">
          <a:solidFill>
            <a:schemeClr val="tx1"/>
          </a:solidFill>
          <a:latin typeface="+mn-lt"/>
        </a:defRPr>
      </a:lvl4pPr>
      <a:lvl5pPr marL="2057400" indent="-228600" algn="l" defTabSz="912813" rtl="0" eaLnBrk="0" fontAlgn="base" hangingPunct="0">
        <a:spcBef>
          <a:spcPct val="20000"/>
        </a:spcBef>
        <a:spcAft>
          <a:spcPct val="0"/>
        </a:spcAft>
        <a:buChar char="»"/>
        <a:defRPr sz="2400">
          <a:solidFill>
            <a:schemeClr val="tx1"/>
          </a:solidFill>
          <a:latin typeface="+mn-lt"/>
        </a:defRPr>
      </a:lvl5pPr>
      <a:lvl6pPr marL="2514600" indent="-228600" algn="l" defTabSz="912813" rtl="0" fontAlgn="base">
        <a:spcBef>
          <a:spcPct val="20000"/>
        </a:spcBef>
        <a:spcAft>
          <a:spcPct val="0"/>
        </a:spcAft>
        <a:buChar char="»"/>
        <a:defRPr sz="2400">
          <a:solidFill>
            <a:schemeClr val="tx1"/>
          </a:solidFill>
          <a:latin typeface="+mn-lt"/>
        </a:defRPr>
      </a:lvl6pPr>
      <a:lvl7pPr marL="2971800" indent="-228600" algn="l" defTabSz="912813" rtl="0" fontAlgn="base">
        <a:spcBef>
          <a:spcPct val="20000"/>
        </a:spcBef>
        <a:spcAft>
          <a:spcPct val="0"/>
        </a:spcAft>
        <a:buChar char="»"/>
        <a:defRPr sz="2400">
          <a:solidFill>
            <a:schemeClr val="tx1"/>
          </a:solidFill>
          <a:latin typeface="+mn-lt"/>
        </a:defRPr>
      </a:lvl7pPr>
      <a:lvl8pPr marL="3429000" indent="-228600" algn="l" defTabSz="912813" rtl="0" fontAlgn="base">
        <a:spcBef>
          <a:spcPct val="20000"/>
        </a:spcBef>
        <a:spcAft>
          <a:spcPct val="0"/>
        </a:spcAft>
        <a:buChar char="»"/>
        <a:defRPr sz="2400">
          <a:solidFill>
            <a:schemeClr val="tx1"/>
          </a:solidFill>
          <a:latin typeface="+mn-lt"/>
        </a:defRPr>
      </a:lvl8pPr>
      <a:lvl9pPr marL="3886200" indent="-228600" algn="l" defTabSz="912813"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04862"/>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l" eaLnBrk="1" hangingPunct="1">
              <a:lnSpc>
                <a:spcPct val="100000"/>
              </a:lnSpc>
              <a:spcBef>
                <a:spcPct val="0"/>
              </a:spcBef>
              <a:defRPr sz="1400" b="0"/>
            </a:lvl1pPr>
          </a:lstStyle>
          <a:p>
            <a:pPr>
              <a:defRPr/>
            </a:pPr>
            <a:endParaRPr lang="en-US">
              <a:solidFill>
                <a:srgbClr val="000000"/>
              </a:solidFill>
            </a:endParaRPr>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ctr" eaLnBrk="1" hangingPunct="1">
              <a:lnSpc>
                <a:spcPct val="100000"/>
              </a:lnSpc>
              <a:spcBef>
                <a:spcPct val="0"/>
              </a:spcBef>
              <a:defRPr sz="1400" b="0"/>
            </a:lvl1pPr>
          </a:lstStyle>
          <a:p>
            <a:pPr>
              <a:defRPr/>
            </a:pPr>
            <a:endParaRPr lang="en-US">
              <a:solidFill>
                <a:srgbClr val="000000"/>
              </a:solidFill>
            </a:endParaRPr>
          </a:p>
        </p:txBody>
      </p:sp>
      <p:sp>
        <p:nvSpPr>
          <p:cNvPr id="196615" name="Text Box 7"/>
          <p:cNvSpPr txBox="1">
            <a:spLocks noChangeArrowheads="1"/>
          </p:cNvSpPr>
          <p:nvPr/>
        </p:nvSpPr>
        <p:spPr bwMode="auto">
          <a:xfrm>
            <a:off x="422275" y="860425"/>
            <a:ext cx="469900" cy="336550"/>
          </a:xfrm>
          <a:prstGeom prst="rect">
            <a:avLst/>
          </a:prstGeom>
          <a:noFill/>
          <a:ln w="9525">
            <a:noFill/>
            <a:miter lim="800000"/>
            <a:headEnd/>
            <a:tailEnd/>
          </a:ln>
          <a:effectLst/>
        </p:spPr>
        <p:txBody>
          <a:bodyPr wrap="none" lIns="91420" tIns="45711" rIns="91420" bIns="45711">
            <a:spAutoFit/>
          </a:bodyPr>
          <a:lstStyle/>
          <a:p>
            <a:pPr defTabSz="912813" eaLnBrk="0" hangingPunct="0">
              <a:defRPr/>
            </a:pPr>
            <a:r>
              <a:rPr lang="en-GB" b="0" baseline="30000">
                <a:solidFill>
                  <a:srgbClr val="000000"/>
                </a:solidFill>
              </a:rPr>
              <a:t>     </a:t>
            </a:r>
            <a:endParaRPr lang="en-US" b="0" baseline="30000">
              <a:solidFill>
                <a:srgbClr val="000000"/>
              </a:solidFill>
            </a:endParaRPr>
          </a:p>
        </p:txBody>
      </p:sp>
      <p:sp>
        <p:nvSpPr>
          <p:cNvPr id="196620" name="Rectangle 12"/>
          <p:cNvSpPr>
            <a:spLocks noGrp="1" noChangeArrowheads="1"/>
          </p:cNvSpPr>
          <p:nvPr>
            <p:ph type="sldNum" sz="quarter" idx="4"/>
          </p:nvPr>
        </p:nvSpPr>
        <p:spPr bwMode="auto">
          <a:xfrm>
            <a:off x="59436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b="0"/>
            </a:lvl1pPr>
          </a:lstStyle>
          <a:p>
            <a:pPr>
              <a:defRPr/>
            </a:pPr>
            <a:fld id="{49C16830-B504-47E4-A2EE-119225AE5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07316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89" r:id="rId12"/>
  </p:sldLayoutIdLst>
  <p:hf hdr="0" ftr="0" dt="0"/>
  <p:txStyles>
    <p:title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4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400">
          <a:solidFill>
            <a:schemeClr val="tx1"/>
          </a:solidFill>
          <a:latin typeface="+mn-lt"/>
        </a:defRPr>
      </a:lvl4pPr>
      <a:lvl5pPr marL="2057400" indent="-228600" algn="l" defTabSz="912813" rtl="0" eaLnBrk="0" fontAlgn="base" hangingPunct="0">
        <a:spcBef>
          <a:spcPct val="20000"/>
        </a:spcBef>
        <a:spcAft>
          <a:spcPct val="0"/>
        </a:spcAft>
        <a:buChar char="»"/>
        <a:defRPr sz="2400">
          <a:solidFill>
            <a:schemeClr val="tx1"/>
          </a:solidFill>
          <a:latin typeface="+mn-lt"/>
        </a:defRPr>
      </a:lvl5pPr>
      <a:lvl6pPr marL="2514600" indent="-228600" algn="l" defTabSz="912813" rtl="0" fontAlgn="base">
        <a:spcBef>
          <a:spcPct val="20000"/>
        </a:spcBef>
        <a:spcAft>
          <a:spcPct val="0"/>
        </a:spcAft>
        <a:buChar char="»"/>
        <a:defRPr sz="2400">
          <a:solidFill>
            <a:schemeClr val="tx1"/>
          </a:solidFill>
          <a:latin typeface="+mn-lt"/>
        </a:defRPr>
      </a:lvl6pPr>
      <a:lvl7pPr marL="2971800" indent="-228600" algn="l" defTabSz="912813" rtl="0" fontAlgn="base">
        <a:spcBef>
          <a:spcPct val="20000"/>
        </a:spcBef>
        <a:spcAft>
          <a:spcPct val="0"/>
        </a:spcAft>
        <a:buChar char="»"/>
        <a:defRPr sz="2400">
          <a:solidFill>
            <a:schemeClr val="tx1"/>
          </a:solidFill>
          <a:latin typeface="+mn-lt"/>
        </a:defRPr>
      </a:lvl7pPr>
      <a:lvl8pPr marL="3429000" indent="-228600" algn="l" defTabSz="912813" rtl="0" fontAlgn="base">
        <a:spcBef>
          <a:spcPct val="20000"/>
        </a:spcBef>
        <a:spcAft>
          <a:spcPct val="0"/>
        </a:spcAft>
        <a:buChar char="»"/>
        <a:defRPr sz="2400">
          <a:solidFill>
            <a:schemeClr val="tx1"/>
          </a:solidFill>
          <a:latin typeface="+mn-lt"/>
        </a:defRPr>
      </a:lvl8pPr>
      <a:lvl9pPr marL="3886200" indent="-228600" algn="l" defTabSz="912813"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804862"/>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l" eaLnBrk="1" hangingPunct="1">
              <a:lnSpc>
                <a:spcPct val="100000"/>
              </a:lnSpc>
              <a:spcBef>
                <a:spcPct val="0"/>
              </a:spcBef>
              <a:defRPr sz="1400" b="0"/>
            </a:lvl1pPr>
          </a:lstStyle>
          <a:p>
            <a:pPr>
              <a:defRPr/>
            </a:pPr>
            <a:endParaRPr lang="en-US">
              <a:solidFill>
                <a:srgbClr val="000000"/>
              </a:solidFill>
            </a:endParaRPr>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ctr" eaLnBrk="1" hangingPunct="1">
              <a:lnSpc>
                <a:spcPct val="100000"/>
              </a:lnSpc>
              <a:spcBef>
                <a:spcPct val="0"/>
              </a:spcBef>
              <a:defRPr sz="1400" b="0"/>
            </a:lvl1pPr>
          </a:lstStyle>
          <a:p>
            <a:pPr>
              <a:defRPr/>
            </a:pPr>
            <a:endParaRPr lang="en-US">
              <a:solidFill>
                <a:srgbClr val="000000"/>
              </a:solidFill>
            </a:endParaRPr>
          </a:p>
        </p:txBody>
      </p:sp>
      <p:sp>
        <p:nvSpPr>
          <p:cNvPr id="196615" name="Text Box 7"/>
          <p:cNvSpPr txBox="1">
            <a:spLocks noChangeArrowheads="1"/>
          </p:cNvSpPr>
          <p:nvPr/>
        </p:nvSpPr>
        <p:spPr bwMode="auto">
          <a:xfrm>
            <a:off x="422275" y="860425"/>
            <a:ext cx="469900" cy="336550"/>
          </a:xfrm>
          <a:prstGeom prst="rect">
            <a:avLst/>
          </a:prstGeom>
          <a:noFill/>
          <a:ln w="9525">
            <a:noFill/>
            <a:miter lim="800000"/>
            <a:headEnd/>
            <a:tailEnd/>
          </a:ln>
          <a:effectLst/>
        </p:spPr>
        <p:txBody>
          <a:bodyPr wrap="none" lIns="91420" tIns="45711" rIns="91420" bIns="45711">
            <a:spAutoFit/>
          </a:bodyPr>
          <a:lstStyle/>
          <a:p>
            <a:pPr defTabSz="912813" eaLnBrk="0" hangingPunct="0">
              <a:defRPr/>
            </a:pPr>
            <a:r>
              <a:rPr lang="en-GB" b="0" baseline="30000">
                <a:solidFill>
                  <a:srgbClr val="000000"/>
                </a:solidFill>
              </a:rPr>
              <a:t>     </a:t>
            </a:r>
            <a:endParaRPr lang="en-US" b="0" baseline="30000">
              <a:solidFill>
                <a:srgbClr val="000000"/>
              </a:solidFill>
            </a:endParaRPr>
          </a:p>
        </p:txBody>
      </p:sp>
    </p:spTree>
    <p:extLst>
      <p:ext uri="{BB962C8B-B14F-4D97-AF65-F5344CB8AC3E}">
        <p14:creationId xmlns:p14="http://schemas.microsoft.com/office/powerpoint/2010/main" val="18475577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par>
    </p:tnLst>
  </p:timing>
  <p:hf hdr="0" ftr="0" dt="0"/>
  <p:txStyles>
    <p:title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4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400">
          <a:solidFill>
            <a:schemeClr val="tx1"/>
          </a:solidFill>
          <a:latin typeface="+mn-lt"/>
        </a:defRPr>
      </a:lvl4pPr>
      <a:lvl5pPr marL="2057400" indent="-228600" algn="l" defTabSz="912813" rtl="0" eaLnBrk="0" fontAlgn="base" hangingPunct="0">
        <a:spcBef>
          <a:spcPct val="20000"/>
        </a:spcBef>
        <a:spcAft>
          <a:spcPct val="0"/>
        </a:spcAft>
        <a:buChar char="»"/>
        <a:defRPr sz="2400">
          <a:solidFill>
            <a:schemeClr val="tx1"/>
          </a:solidFill>
          <a:latin typeface="+mn-lt"/>
        </a:defRPr>
      </a:lvl5pPr>
      <a:lvl6pPr marL="2514600" indent="-228600" algn="l" defTabSz="912813" rtl="0" fontAlgn="base">
        <a:spcBef>
          <a:spcPct val="20000"/>
        </a:spcBef>
        <a:spcAft>
          <a:spcPct val="0"/>
        </a:spcAft>
        <a:buChar char="»"/>
        <a:defRPr sz="2400">
          <a:solidFill>
            <a:schemeClr val="tx1"/>
          </a:solidFill>
          <a:latin typeface="+mn-lt"/>
        </a:defRPr>
      </a:lvl6pPr>
      <a:lvl7pPr marL="2971800" indent="-228600" algn="l" defTabSz="912813" rtl="0" fontAlgn="base">
        <a:spcBef>
          <a:spcPct val="20000"/>
        </a:spcBef>
        <a:spcAft>
          <a:spcPct val="0"/>
        </a:spcAft>
        <a:buChar char="»"/>
        <a:defRPr sz="2400">
          <a:solidFill>
            <a:schemeClr val="tx1"/>
          </a:solidFill>
          <a:latin typeface="+mn-lt"/>
        </a:defRPr>
      </a:lvl7pPr>
      <a:lvl8pPr marL="3429000" indent="-228600" algn="l" defTabSz="912813" rtl="0" fontAlgn="base">
        <a:spcBef>
          <a:spcPct val="20000"/>
        </a:spcBef>
        <a:spcAft>
          <a:spcPct val="0"/>
        </a:spcAft>
        <a:buChar char="»"/>
        <a:defRPr sz="2400">
          <a:solidFill>
            <a:schemeClr val="tx1"/>
          </a:solidFill>
          <a:latin typeface="+mn-lt"/>
        </a:defRPr>
      </a:lvl8pPr>
      <a:lvl9pPr marL="3886200" indent="-228600" algn="l" defTabSz="912813"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019900"/>
      </p:ext>
    </p:extLst>
  </p:cSld>
  <p:clrMap bg1="lt1" tx1="dk1" bg2="lt2" tx2="dk2" accent1="accent1" accent2="accent2" accent3="accent3" accent4="accent4" accent5="accent5" accent6="accent6" hlink="hlink" folHlink="folHlink"/>
  <p:sldLayoutIdLst>
    <p:sldLayoutId id="2147483791" r:id="rId1"/>
    <p:sldLayoutId id="2147483792" r:id="rId2"/>
  </p:sldLayoutIdLst>
  <p:hf hdr="0" ftr="0" dt="0"/>
  <p:txStyles>
    <p:title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4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400">
          <a:solidFill>
            <a:schemeClr val="tx1"/>
          </a:solidFill>
          <a:latin typeface="+mn-lt"/>
        </a:defRPr>
      </a:lvl4pPr>
      <a:lvl5pPr marL="2057400" indent="-228600" algn="l" defTabSz="912813" rtl="0" eaLnBrk="0" fontAlgn="base" hangingPunct="0">
        <a:spcBef>
          <a:spcPct val="20000"/>
        </a:spcBef>
        <a:spcAft>
          <a:spcPct val="0"/>
        </a:spcAft>
        <a:buChar char="»"/>
        <a:defRPr sz="2400">
          <a:solidFill>
            <a:schemeClr val="tx1"/>
          </a:solidFill>
          <a:latin typeface="+mn-lt"/>
        </a:defRPr>
      </a:lvl5pPr>
      <a:lvl6pPr marL="2514600" indent="-228600" algn="l" defTabSz="912813" rtl="0" fontAlgn="base">
        <a:spcBef>
          <a:spcPct val="20000"/>
        </a:spcBef>
        <a:spcAft>
          <a:spcPct val="0"/>
        </a:spcAft>
        <a:buChar char="»"/>
        <a:defRPr sz="2400">
          <a:solidFill>
            <a:schemeClr val="tx1"/>
          </a:solidFill>
          <a:latin typeface="+mn-lt"/>
        </a:defRPr>
      </a:lvl6pPr>
      <a:lvl7pPr marL="2971800" indent="-228600" algn="l" defTabSz="912813" rtl="0" fontAlgn="base">
        <a:spcBef>
          <a:spcPct val="20000"/>
        </a:spcBef>
        <a:spcAft>
          <a:spcPct val="0"/>
        </a:spcAft>
        <a:buChar char="»"/>
        <a:defRPr sz="2400">
          <a:solidFill>
            <a:schemeClr val="tx1"/>
          </a:solidFill>
          <a:latin typeface="+mn-lt"/>
        </a:defRPr>
      </a:lvl7pPr>
      <a:lvl8pPr marL="3429000" indent="-228600" algn="l" defTabSz="912813" rtl="0" fontAlgn="base">
        <a:spcBef>
          <a:spcPct val="20000"/>
        </a:spcBef>
        <a:spcAft>
          <a:spcPct val="0"/>
        </a:spcAft>
        <a:buChar char="»"/>
        <a:defRPr sz="2400">
          <a:solidFill>
            <a:schemeClr val="tx1"/>
          </a:solidFill>
          <a:latin typeface="+mn-lt"/>
        </a:defRPr>
      </a:lvl8pPr>
      <a:lvl9pPr marL="3886200" indent="-228600" algn="l" defTabSz="912813"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file://localhost/Users/Jenny/Dropbox/Ctrip_new/May%20presentation/figure3.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file://localhost/Users/Jenny/Dropbox/Ctrip_new/May%20presentation/figure1.jpg" TargetMode="External"/><Relationship Id="rId2" Type="http://schemas.openxmlformats.org/officeDocument/2006/relationships/image" Target="../media/image49.jpg"/><Relationship Id="rId1" Type="http://schemas.openxmlformats.org/officeDocument/2006/relationships/slideLayout" Target="../slideLayouts/slideLayout28.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7.xml"/><Relationship Id="rId6" Type="http://schemas.openxmlformats.org/officeDocument/2006/relationships/image" Target="file://localhost/Users/Jenny/Dropbox/Ctrip_new/May%20presentation/figure4.jpg" TargetMode="External"/><Relationship Id="rId5" Type="http://schemas.openxmlformats.org/officeDocument/2006/relationships/image" Target="../media/image54.jp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worldmanagementsurvey.com/"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0.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03188" y="42863"/>
            <a:ext cx="860425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smtClean="0"/>
              <a:t>Management Practices in Europe, the US and Emerging Markets</a:t>
            </a:r>
          </a:p>
        </p:txBody>
      </p:sp>
      <p:sp>
        <p:nvSpPr>
          <p:cNvPr id="2051" name="Rectangle 3"/>
          <p:cNvSpPr>
            <a:spLocks noGrp="1" noChangeArrowheads="1"/>
          </p:cNvSpPr>
          <p:nvPr>
            <p:ph type="subTitle" idx="4294967295"/>
          </p:nvPr>
        </p:nvSpPr>
        <p:spPr bwMode="auto">
          <a:xfrm>
            <a:off x="103188" y="1565275"/>
            <a:ext cx="9294812"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buFontTx/>
              <a:buNone/>
            </a:pPr>
            <a:r>
              <a:rPr lang="en-US" sz="2800" dirty="0" smtClean="0">
                <a:cs typeface="Arial" charset="0"/>
              </a:rPr>
              <a:t>Nick Bloom (Stanford Economics and GSB)</a:t>
            </a:r>
          </a:p>
          <a:p>
            <a:pPr marL="0" indent="0" eaLnBrk="1" hangingPunct="1">
              <a:lnSpc>
                <a:spcPct val="80000"/>
              </a:lnSpc>
              <a:buFontTx/>
              <a:buNone/>
            </a:pPr>
            <a:r>
              <a:rPr lang="en-US" sz="2800" dirty="0" smtClean="0">
                <a:cs typeface="Arial" charset="0"/>
              </a:rPr>
              <a:t>John Van Reenen (LSE and Stanford GSB)</a:t>
            </a:r>
          </a:p>
          <a:p>
            <a:pPr marL="0" indent="0" eaLnBrk="1" hangingPunct="1">
              <a:lnSpc>
                <a:spcPct val="80000"/>
              </a:lnSpc>
              <a:buFontTx/>
              <a:buNone/>
            </a:pPr>
            <a:r>
              <a:rPr lang="en-US" sz="2800" b="1" dirty="0" smtClean="0">
                <a:cs typeface="Arial" charset="0"/>
              </a:rPr>
              <a:t>Lecture 8: Management in India and China</a:t>
            </a:r>
          </a:p>
        </p:txBody>
      </p:sp>
      <p:sp>
        <p:nvSpPr>
          <p:cNvPr id="2052" name="Slide Number Placeholder 5"/>
          <p:cNvSpPr>
            <a:spLocks noGrp="1"/>
          </p:cNvSpPr>
          <p:nvPr>
            <p:ph type="sldNum" sz="quarter" idx="4294967295"/>
          </p:nvPr>
        </p:nvSpPr>
        <p:spPr bwMode="auto">
          <a:xfrm>
            <a:off x="7010400" y="6324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EBAFAC8D-051F-444F-AD52-B5E16405E893}" type="slidenum">
              <a:rPr lang="en-US" sz="1400"/>
              <a:pPr eaLnBrk="1" hangingPunct="1"/>
              <a:t>1</a:t>
            </a:fld>
            <a:endParaRPr lang="en-US" sz="1400"/>
          </a:p>
        </p:txBody>
      </p:sp>
      <p:pic>
        <p:nvPicPr>
          <p:cNvPr id="2053" name="Picture 2" descr="http://t0.gstatic.com/images?q=tbn:ANd9GcTBqXN6iHc5reVoIzcFGK8pB4S3krEl1fGZQqUMGd-Vr5gmY5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3016250"/>
            <a:ext cx="27813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http://t0.gstatic.com/images?q=tbn:ANd9GcRExbYGnZJmlOaCCTByxcq7-xgZfM4zFh3Q7XrmmDk-XzcXlbBA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2970213"/>
            <a:ext cx="29051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t1.gstatic.com/images?q=tbn:ANd9GcQatASlNZBv6HAbzl3hA3OBDYxdf_7_v0X94iQv8EO2olkDl0JXW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0075" y="3482975"/>
            <a:ext cx="3055938"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0977208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3" descr="100_0104"/>
          <p:cNvPicPr preferRelativeResize="0">
            <a:picLocks noChangeArrowheads="1"/>
          </p:cNvPicPr>
          <p:nvPr/>
        </p:nvPicPr>
        <p:blipFill>
          <a:blip r:embed="rId3">
            <a:lum bright="40000" contrast="50000"/>
          </a:blip>
          <a:srcRect/>
          <a:stretch>
            <a:fillRect/>
          </a:stretch>
        </p:blipFill>
        <p:spPr bwMode="auto">
          <a:xfrm>
            <a:off x="333830" y="460375"/>
            <a:ext cx="8679542" cy="5776913"/>
          </a:xfrm>
          <a:prstGeom prst="rect">
            <a:avLst/>
          </a:prstGeom>
          <a:noFill/>
          <a:ln w="9525">
            <a:noFill/>
            <a:miter lim="800000"/>
            <a:headEnd/>
            <a:tailEnd/>
          </a:ln>
        </p:spPr>
      </p:pic>
      <p:sp>
        <p:nvSpPr>
          <p:cNvPr id="122882" name="Rectangle 4"/>
          <p:cNvSpPr>
            <a:spLocks noGrp="1" noChangeArrowheads="1"/>
          </p:cNvSpPr>
          <p:nvPr>
            <p:ph type="title"/>
          </p:nvPr>
        </p:nvSpPr>
        <p:spPr>
          <a:xfrm>
            <a:off x="125413" y="36513"/>
            <a:ext cx="9018587" cy="407987"/>
          </a:xfrm>
        </p:spPr>
        <p:txBody>
          <a:bodyPr lIns="0"/>
          <a:lstStyle/>
          <a:p>
            <a:pPr eaLnBrk="1" hangingPunct="1"/>
            <a:r>
              <a:rPr lang="en-US" sz="2000" smtClean="0"/>
              <a:t>Exhibit 2a: Plants operate continuously making cotton fabric from yarn</a:t>
            </a:r>
          </a:p>
        </p:txBody>
      </p:sp>
      <p:sp>
        <p:nvSpPr>
          <p:cNvPr id="122883" name="Text Box 7"/>
          <p:cNvSpPr txBox="1">
            <a:spLocks noChangeArrowheads="1"/>
          </p:cNvSpPr>
          <p:nvPr/>
        </p:nvSpPr>
        <p:spPr bwMode="auto">
          <a:xfrm>
            <a:off x="3589338" y="6270625"/>
            <a:ext cx="1897062" cy="457200"/>
          </a:xfrm>
          <a:prstGeom prst="rect">
            <a:avLst/>
          </a:prstGeom>
          <a:noFill/>
          <a:ln w="9525" algn="ctr">
            <a:noFill/>
            <a:miter lim="800000"/>
            <a:headEnd/>
            <a:tailEnd/>
          </a:ln>
        </p:spPr>
        <p:txBody>
          <a:bodyPr wrap="none" lIns="0" tIns="45711" rIns="91420" bIns="45711">
            <a:spAutoFit/>
          </a:bodyPr>
          <a:lstStyle/>
          <a:p>
            <a:pPr marL="342900" indent="-342900" defTabSz="912813">
              <a:lnSpc>
                <a:spcPct val="120000"/>
              </a:lnSpc>
              <a:spcBef>
                <a:spcPct val="20000"/>
              </a:spcBef>
            </a:pPr>
            <a:r>
              <a:rPr lang="en-US" sz="2000">
                <a:solidFill>
                  <a:srgbClr val="000000"/>
                </a:solidFill>
              </a:rPr>
              <a:t>Fabric warping</a:t>
            </a:r>
          </a:p>
        </p:txBody>
      </p:sp>
    </p:spTree>
    <p:custDataLst>
      <p:tags r:id="rId1"/>
    </p:custDataLst>
    <p:extLst>
      <p:ext uri="{BB962C8B-B14F-4D97-AF65-F5344CB8AC3E}">
        <p14:creationId xmlns:p14="http://schemas.microsoft.com/office/powerpoint/2010/main" val="779157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IMG_8671"/>
          <p:cNvPicPr preferRelativeResize="0">
            <a:picLocks noGrp="1" noChangeArrowheads="1"/>
          </p:cNvPicPr>
          <p:nvPr>
            <p:ph type="body" idx="4294967295"/>
          </p:nvPr>
        </p:nvPicPr>
        <p:blipFill>
          <a:blip r:embed="rId3">
            <a:lum contrast="20000"/>
          </a:blip>
          <a:srcRect/>
          <a:stretch>
            <a:fillRect/>
          </a:stretch>
        </p:blipFill>
        <p:spPr>
          <a:xfrm>
            <a:off x="1186658" y="461508"/>
            <a:ext cx="7559675" cy="5718175"/>
          </a:xfrm>
        </p:spPr>
      </p:pic>
      <p:sp>
        <p:nvSpPr>
          <p:cNvPr id="123906" name="Text Box 7"/>
          <p:cNvSpPr txBox="1">
            <a:spLocks noChangeArrowheads="1"/>
          </p:cNvSpPr>
          <p:nvPr/>
        </p:nvSpPr>
        <p:spPr bwMode="auto">
          <a:xfrm>
            <a:off x="3589338" y="6270625"/>
            <a:ext cx="1925637" cy="457200"/>
          </a:xfrm>
          <a:prstGeom prst="rect">
            <a:avLst/>
          </a:prstGeom>
          <a:noFill/>
          <a:ln w="9525" algn="ctr">
            <a:noFill/>
            <a:miter lim="800000"/>
            <a:headEnd/>
            <a:tailEnd/>
          </a:ln>
        </p:spPr>
        <p:txBody>
          <a:bodyPr wrap="none" lIns="0" tIns="45711" rIns="91420" bIns="45711">
            <a:spAutoFit/>
          </a:bodyPr>
          <a:lstStyle/>
          <a:p>
            <a:pPr marL="342900" indent="-342900" defTabSz="912813">
              <a:lnSpc>
                <a:spcPct val="120000"/>
              </a:lnSpc>
              <a:spcBef>
                <a:spcPct val="20000"/>
              </a:spcBef>
            </a:pPr>
            <a:r>
              <a:rPr lang="en-US" sz="2000">
                <a:solidFill>
                  <a:srgbClr val="000000"/>
                </a:solidFill>
              </a:rPr>
              <a:t>Fabric weaving</a:t>
            </a:r>
          </a:p>
        </p:txBody>
      </p:sp>
      <p:sp>
        <p:nvSpPr>
          <p:cNvPr id="123907" name="Rectangle 4"/>
          <p:cNvSpPr>
            <a:spLocks noChangeArrowheads="1"/>
          </p:cNvSpPr>
          <p:nvPr/>
        </p:nvSpPr>
        <p:spPr bwMode="auto">
          <a:xfrm>
            <a:off x="125413" y="36513"/>
            <a:ext cx="9018587" cy="407987"/>
          </a:xfrm>
          <a:prstGeom prst="rect">
            <a:avLst/>
          </a:prstGeom>
          <a:noFill/>
          <a:ln w="9525">
            <a:noFill/>
            <a:miter lim="800000"/>
            <a:headEnd/>
            <a:tailEnd/>
          </a:ln>
        </p:spPr>
        <p:txBody>
          <a:bodyPr lIns="0" tIns="45711" rIns="91420" bIns="45711" anchor="ctr"/>
          <a:lstStyle/>
          <a:p>
            <a:pPr defTabSz="912813"/>
            <a:r>
              <a:rPr lang="en-US" sz="2000" dirty="0">
                <a:solidFill>
                  <a:srgbClr val="000000"/>
                </a:solidFill>
              </a:rPr>
              <a:t>Exhibit 2b: Plants operate continuously making cotton fabric from yarn</a:t>
            </a:r>
          </a:p>
        </p:txBody>
      </p:sp>
    </p:spTree>
    <p:custDataLst>
      <p:tags r:id="rId1"/>
    </p:custDataLst>
    <p:extLst>
      <p:ext uri="{BB962C8B-B14F-4D97-AF65-F5344CB8AC3E}">
        <p14:creationId xmlns:p14="http://schemas.microsoft.com/office/powerpoint/2010/main" val="1842618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0" descr="IMG_8366"/>
          <p:cNvPicPr preferRelativeResize="0">
            <a:picLocks noChangeArrowheads="1"/>
          </p:cNvPicPr>
          <p:nvPr/>
        </p:nvPicPr>
        <p:blipFill>
          <a:blip r:embed="rId3">
            <a:lum bright="10000" contrast="30000"/>
          </a:blip>
          <a:srcRect l="3270"/>
          <a:stretch>
            <a:fillRect/>
          </a:stretch>
        </p:blipFill>
        <p:spPr bwMode="auto">
          <a:xfrm>
            <a:off x="646113" y="563563"/>
            <a:ext cx="7854950" cy="5826125"/>
          </a:xfrm>
          <a:prstGeom prst="rect">
            <a:avLst/>
          </a:prstGeom>
          <a:noFill/>
          <a:ln w="9525">
            <a:noFill/>
            <a:miter lim="800000"/>
            <a:headEnd/>
            <a:tailEnd/>
          </a:ln>
        </p:spPr>
      </p:pic>
      <p:sp>
        <p:nvSpPr>
          <p:cNvPr id="124930" name="Text Box 7"/>
          <p:cNvSpPr txBox="1">
            <a:spLocks noChangeArrowheads="1"/>
          </p:cNvSpPr>
          <p:nvPr/>
        </p:nvSpPr>
        <p:spPr bwMode="auto">
          <a:xfrm>
            <a:off x="3589338" y="6310313"/>
            <a:ext cx="2122487" cy="457200"/>
          </a:xfrm>
          <a:prstGeom prst="rect">
            <a:avLst/>
          </a:prstGeom>
          <a:noFill/>
          <a:ln w="9525" algn="ctr">
            <a:noFill/>
            <a:miter lim="800000"/>
            <a:headEnd/>
            <a:tailEnd/>
          </a:ln>
        </p:spPr>
        <p:txBody>
          <a:bodyPr wrap="none" lIns="0" tIns="45711" rIns="91420" bIns="45711">
            <a:spAutoFit/>
          </a:bodyPr>
          <a:lstStyle/>
          <a:p>
            <a:pPr marL="342900" indent="-342900" defTabSz="912813">
              <a:lnSpc>
                <a:spcPct val="120000"/>
              </a:lnSpc>
              <a:spcBef>
                <a:spcPct val="20000"/>
              </a:spcBef>
            </a:pPr>
            <a:r>
              <a:rPr lang="en-US" sz="2000">
                <a:solidFill>
                  <a:srgbClr val="000000"/>
                </a:solidFill>
              </a:rPr>
              <a:t>Quality checking</a:t>
            </a:r>
          </a:p>
        </p:txBody>
      </p:sp>
      <p:sp>
        <p:nvSpPr>
          <p:cNvPr id="124931" name="Rectangle 4"/>
          <p:cNvSpPr>
            <a:spLocks noChangeArrowheads="1"/>
          </p:cNvSpPr>
          <p:nvPr/>
        </p:nvSpPr>
        <p:spPr bwMode="auto">
          <a:xfrm>
            <a:off x="125413" y="36513"/>
            <a:ext cx="9018587" cy="407987"/>
          </a:xfrm>
          <a:prstGeom prst="rect">
            <a:avLst/>
          </a:prstGeom>
          <a:noFill/>
          <a:ln w="9525">
            <a:noFill/>
            <a:miter lim="800000"/>
            <a:headEnd/>
            <a:tailEnd/>
          </a:ln>
        </p:spPr>
        <p:txBody>
          <a:bodyPr lIns="0" tIns="45711" rIns="91420" bIns="45711" anchor="ctr"/>
          <a:lstStyle/>
          <a:p>
            <a:pPr defTabSz="912813"/>
            <a:r>
              <a:rPr lang="en-US" sz="2000">
                <a:solidFill>
                  <a:srgbClr val="000000"/>
                </a:solidFill>
              </a:rPr>
              <a:t>Exhibit 2c: Plants operate continuously making cotton fabric from yarn</a:t>
            </a:r>
          </a:p>
        </p:txBody>
      </p:sp>
    </p:spTree>
    <p:custDataLst>
      <p:tags r:id="rId1"/>
    </p:custDataLst>
    <p:extLst>
      <p:ext uri="{BB962C8B-B14F-4D97-AF65-F5344CB8AC3E}">
        <p14:creationId xmlns:p14="http://schemas.microsoft.com/office/powerpoint/2010/main" val="3633570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p:cNvSpPr>
          <p:nvPr/>
        </p:nvSpPr>
        <p:spPr bwMode="gray">
          <a:xfrm>
            <a:off x="101600" y="50800"/>
            <a:ext cx="8780463" cy="304800"/>
          </a:xfrm>
          <a:prstGeom prst="rect">
            <a:avLst/>
          </a:prstGeom>
          <a:noFill/>
          <a:ln w="9525">
            <a:noFill/>
            <a:miter lim="800000"/>
            <a:headEnd/>
            <a:tailEnd/>
          </a:ln>
        </p:spPr>
        <p:txBody>
          <a:bodyPr lIns="0" tIns="0" rIns="0" bIns="0" anchor="b">
            <a:spAutoFit/>
          </a:bodyPr>
          <a:lstStyle/>
          <a:p>
            <a:pPr defTabSz="912813"/>
            <a:r>
              <a:rPr lang="en-US" sz="2000">
                <a:solidFill>
                  <a:srgbClr val="000000"/>
                </a:solidFill>
              </a:rPr>
              <a:t>Exhibit 3: Many parts of these Indian plants were dirty and unsafe</a:t>
            </a:r>
          </a:p>
        </p:txBody>
      </p:sp>
      <p:pic>
        <p:nvPicPr>
          <p:cNvPr id="125954" name="Picture 3" descr="Picture3"/>
          <p:cNvPicPr preferRelativeResize="0">
            <a:picLocks noChangeArrowheads="1"/>
          </p:cNvPicPr>
          <p:nvPr/>
        </p:nvPicPr>
        <p:blipFill>
          <a:blip r:embed="rId3"/>
          <a:srcRect/>
          <a:stretch>
            <a:fillRect/>
          </a:stretch>
        </p:blipFill>
        <p:spPr bwMode="auto">
          <a:xfrm>
            <a:off x="141288" y="366713"/>
            <a:ext cx="4357687" cy="2898775"/>
          </a:xfrm>
          <a:prstGeom prst="rect">
            <a:avLst/>
          </a:prstGeom>
          <a:noFill/>
          <a:ln w="9525">
            <a:noFill/>
            <a:miter lim="800000"/>
            <a:headEnd/>
            <a:tailEnd/>
          </a:ln>
        </p:spPr>
      </p:pic>
      <p:pic>
        <p:nvPicPr>
          <p:cNvPr id="125955" name="Picture 4" descr="Picture5"/>
          <p:cNvPicPr preferRelativeResize="0">
            <a:picLocks noChangeArrowheads="1"/>
          </p:cNvPicPr>
          <p:nvPr/>
        </p:nvPicPr>
        <p:blipFill>
          <a:blip r:embed="rId4">
            <a:lum contrast="30000"/>
          </a:blip>
          <a:srcRect/>
          <a:stretch>
            <a:fillRect/>
          </a:stretch>
        </p:blipFill>
        <p:spPr bwMode="auto">
          <a:xfrm>
            <a:off x="4746625" y="388938"/>
            <a:ext cx="4357688" cy="2898775"/>
          </a:xfrm>
          <a:prstGeom prst="rect">
            <a:avLst/>
          </a:prstGeom>
          <a:noFill/>
          <a:ln w="9525">
            <a:noFill/>
            <a:miter lim="800000"/>
            <a:headEnd/>
            <a:tailEnd/>
          </a:ln>
        </p:spPr>
      </p:pic>
      <p:pic>
        <p:nvPicPr>
          <p:cNvPr id="125956" name="Picture 5" descr="FactoryPics2 090"/>
          <p:cNvPicPr preferRelativeResize="0">
            <a:picLocks noChangeArrowheads="1"/>
          </p:cNvPicPr>
          <p:nvPr/>
        </p:nvPicPr>
        <p:blipFill>
          <a:blip r:embed="rId5">
            <a:lum bright="30000" contrast="40000"/>
          </a:blip>
          <a:srcRect/>
          <a:stretch>
            <a:fillRect/>
          </a:stretch>
        </p:blipFill>
        <p:spPr bwMode="auto">
          <a:xfrm>
            <a:off x="4746625" y="3614738"/>
            <a:ext cx="4357688" cy="2898775"/>
          </a:xfrm>
          <a:prstGeom prst="rect">
            <a:avLst/>
          </a:prstGeom>
          <a:noFill/>
          <a:ln w="9525">
            <a:noFill/>
            <a:miter lim="800000"/>
            <a:headEnd/>
            <a:tailEnd/>
          </a:ln>
        </p:spPr>
      </p:pic>
      <p:sp>
        <p:nvSpPr>
          <p:cNvPr id="125957" name="Text Box 6"/>
          <p:cNvSpPr txBox="1">
            <a:spLocks noChangeArrowheads="1"/>
          </p:cNvSpPr>
          <p:nvPr/>
        </p:nvSpPr>
        <p:spPr bwMode="auto">
          <a:xfrm>
            <a:off x="141288" y="3230563"/>
            <a:ext cx="2130425" cy="347662"/>
          </a:xfrm>
          <a:prstGeom prst="rect">
            <a:avLst/>
          </a:prstGeom>
          <a:noFill/>
          <a:ln w="9525" algn="ctr">
            <a:noFill/>
            <a:miter lim="800000"/>
            <a:headEnd/>
            <a:tailEnd/>
          </a:ln>
        </p:spPr>
        <p:txBody>
          <a:bodyPr wrap="none" lIns="0" tIns="45711" rIns="91420" bIns="45711">
            <a:spAutoFit/>
          </a:bodyPr>
          <a:lstStyle/>
          <a:p>
            <a:pPr marL="342900" indent="-342900" defTabSz="912813">
              <a:lnSpc>
                <a:spcPct val="120000"/>
              </a:lnSpc>
              <a:spcBef>
                <a:spcPct val="20000"/>
              </a:spcBef>
            </a:pPr>
            <a:r>
              <a:rPr lang="en-US" sz="1400" b="0">
                <a:solidFill>
                  <a:srgbClr val="000000"/>
                </a:solidFill>
              </a:rPr>
              <a:t>Garbage outside the plant</a:t>
            </a:r>
          </a:p>
        </p:txBody>
      </p:sp>
      <p:sp>
        <p:nvSpPr>
          <p:cNvPr id="125958" name="Text Box 7"/>
          <p:cNvSpPr txBox="1">
            <a:spLocks noChangeArrowheads="1"/>
          </p:cNvSpPr>
          <p:nvPr/>
        </p:nvSpPr>
        <p:spPr bwMode="auto">
          <a:xfrm>
            <a:off x="4727575" y="3230563"/>
            <a:ext cx="1874838" cy="347662"/>
          </a:xfrm>
          <a:prstGeom prst="rect">
            <a:avLst/>
          </a:prstGeom>
          <a:noFill/>
          <a:ln w="9525" algn="ctr">
            <a:noFill/>
            <a:miter lim="800000"/>
            <a:headEnd/>
            <a:tailEnd/>
          </a:ln>
        </p:spPr>
        <p:txBody>
          <a:bodyPr wrap="none" lIns="0" tIns="45711" rIns="91420" bIns="45711">
            <a:spAutoFit/>
          </a:bodyPr>
          <a:lstStyle/>
          <a:p>
            <a:pPr marL="342900" indent="-342900" defTabSz="912813">
              <a:lnSpc>
                <a:spcPct val="120000"/>
              </a:lnSpc>
              <a:spcBef>
                <a:spcPct val="20000"/>
              </a:spcBef>
            </a:pPr>
            <a:r>
              <a:rPr lang="en-US" sz="1400" b="0">
                <a:solidFill>
                  <a:srgbClr val="000000"/>
                </a:solidFill>
              </a:rPr>
              <a:t>Garbage inside a plant</a:t>
            </a:r>
          </a:p>
        </p:txBody>
      </p:sp>
      <p:sp>
        <p:nvSpPr>
          <p:cNvPr id="125959" name="Text Box 8"/>
          <p:cNvSpPr txBox="1">
            <a:spLocks noChangeArrowheads="1"/>
          </p:cNvSpPr>
          <p:nvPr/>
        </p:nvSpPr>
        <p:spPr bwMode="auto">
          <a:xfrm>
            <a:off x="4727575" y="6478588"/>
            <a:ext cx="2586038" cy="347662"/>
          </a:xfrm>
          <a:prstGeom prst="rect">
            <a:avLst/>
          </a:prstGeom>
          <a:noFill/>
          <a:ln w="9525" algn="ctr">
            <a:noFill/>
            <a:miter lim="800000"/>
            <a:headEnd/>
            <a:tailEnd/>
          </a:ln>
        </p:spPr>
        <p:txBody>
          <a:bodyPr wrap="none" lIns="0" tIns="45711" rIns="91420" bIns="45711">
            <a:spAutoFit/>
          </a:bodyPr>
          <a:lstStyle/>
          <a:p>
            <a:pPr marL="342900" indent="-342900" defTabSz="912813">
              <a:lnSpc>
                <a:spcPct val="120000"/>
              </a:lnSpc>
              <a:spcBef>
                <a:spcPct val="20000"/>
              </a:spcBef>
            </a:pPr>
            <a:r>
              <a:rPr lang="en-US" sz="1400" b="0">
                <a:solidFill>
                  <a:srgbClr val="000000"/>
                </a:solidFill>
              </a:rPr>
              <a:t>Chemicals without any covering</a:t>
            </a:r>
          </a:p>
        </p:txBody>
      </p:sp>
      <p:pic>
        <p:nvPicPr>
          <p:cNvPr id="125960" name="Picture 9" descr="Picture 109"/>
          <p:cNvPicPr preferRelativeResize="0">
            <a:picLocks noChangeArrowheads="1"/>
          </p:cNvPicPr>
          <p:nvPr/>
        </p:nvPicPr>
        <p:blipFill>
          <a:blip r:embed="rId6">
            <a:lum bright="4000" contrast="30000"/>
          </a:blip>
          <a:srcRect/>
          <a:stretch>
            <a:fillRect/>
          </a:stretch>
        </p:blipFill>
        <p:spPr bwMode="auto">
          <a:xfrm>
            <a:off x="141288" y="3614738"/>
            <a:ext cx="4357687" cy="2898775"/>
          </a:xfrm>
          <a:prstGeom prst="rect">
            <a:avLst/>
          </a:prstGeom>
          <a:noFill/>
          <a:ln w="9525">
            <a:noFill/>
            <a:miter lim="800000"/>
            <a:headEnd/>
            <a:tailEnd/>
          </a:ln>
        </p:spPr>
      </p:pic>
      <p:sp>
        <p:nvSpPr>
          <p:cNvPr id="125961" name="Text Box 10"/>
          <p:cNvSpPr txBox="1">
            <a:spLocks noChangeArrowheads="1"/>
          </p:cNvSpPr>
          <p:nvPr/>
        </p:nvSpPr>
        <p:spPr bwMode="auto">
          <a:xfrm>
            <a:off x="141288" y="6478588"/>
            <a:ext cx="2435225" cy="347662"/>
          </a:xfrm>
          <a:prstGeom prst="rect">
            <a:avLst/>
          </a:prstGeom>
          <a:noFill/>
          <a:ln w="9525" algn="ctr">
            <a:noFill/>
            <a:miter lim="800000"/>
            <a:headEnd/>
            <a:tailEnd/>
          </a:ln>
        </p:spPr>
        <p:txBody>
          <a:bodyPr wrap="none" lIns="0" tIns="45711" rIns="91420" bIns="45711">
            <a:spAutoFit/>
          </a:bodyPr>
          <a:lstStyle/>
          <a:p>
            <a:pPr marL="342900" indent="-342900" defTabSz="912813">
              <a:lnSpc>
                <a:spcPct val="120000"/>
              </a:lnSpc>
              <a:spcBef>
                <a:spcPct val="20000"/>
              </a:spcBef>
            </a:pPr>
            <a:r>
              <a:rPr lang="en-US" sz="1400" b="0">
                <a:solidFill>
                  <a:srgbClr val="000000"/>
                </a:solidFill>
              </a:rPr>
              <a:t>Flammable garbage in a plant</a:t>
            </a:r>
          </a:p>
        </p:txBody>
      </p:sp>
    </p:spTree>
    <p:custDataLst>
      <p:tags r:id="rId1"/>
    </p:custDataLst>
    <p:extLst>
      <p:ext uri="{BB962C8B-B14F-4D97-AF65-F5344CB8AC3E}">
        <p14:creationId xmlns:p14="http://schemas.microsoft.com/office/powerpoint/2010/main" val="1278019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Picture 095"/>
          <p:cNvPicPr>
            <a:picLocks noChangeAspect="1" noChangeArrowheads="1"/>
          </p:cNvPicPr>
          <p:nvPr/>
        </p:nvPicPr>
        <p:blipFill>
          <a:blip r:embed="rId2" cstate="print">
            <a:lum bright="10000" contrast="30000"/>
          </a:blip>
          <a:srcRect/>
          <a:stretch>
            <a:fillRect/>
          </a:stretch>
        </p:blipFill>
        <p:spPr bwMode="auto">
          <a:xfrm>
            <a:off x="1252538" y="457200"/>
            <a:ext cx="6289675" cy="3924300"/>
          </a:xfrm>
          <a:prstGeom prst="rect">
            <a:avLst/>
          </a:prstGeom>
          <a:noFill/>
          <a:ln w="9525">
            <a:noFill/>
            <a:miter lim="800000"/>
            <a:headEnd/>
            <a:tailEnd/>
          </a:ln>
        </p:spPr>
      </p:pic>
      <p:sp>
        <p:nvSpPr>
          <p:cNvPr id="100354" name="Rectangle 3"/>
          <p:cNvSpPr>
            <a:spLocks noChangeArrowheads="1"/>
          </p:cNvSpPr>
          <p:nvPr/>
        </p:nvSpPr>
        <p:spPr bwMode="gray">
          <a:xfrm>
            <a:off x="204788" y="90488"/>
            <a:ext cx="8780462" cy="304800"/>
          </a:xfrm>
          <a:prstGeom prst="rect">
            <a:avLst/>
          </a:prstGeom>
          <a:noFill/>
          <a:ln w="9525">
            <a:noFill/>
            <a:miter lim="800000"/>
            <a:headEnd/>
            <a:tailEnd/>
          </a:ln>
        </p:spPr>
        <p:txBody>
          <a:bodyPr lIns="0" tIns="0" rIns="0" bIns="0" anchor="b">
            <a:spAutoFit/>
          </a:bodyPr>
          <a:lstStyle/>
          <a:p>
            <a:pPr defTabSz="912813"/>
            <a:r>
              <a:rPr lang="en-US" sz="2000">
                <a:solidFill>
                  <a:srgbClr val="000000"/>
                </a:solidFill>
              </a:rPr>
              <a:t>Exhibit 4: The plant floors were often disorganized and aisles blocked</a:t>
            </a:r>
          </a:p>
        </p:txBody>
      </p:sp>
      <p:sp>
        <p:nvSpPr>
          <p:cNvPr id="100355" name="Oval 16"/>
          <p:cNvSpPr>
            <a:spLocks noChangeArrowheads="1"/>
          </p:cNvSpPr>
          <p:nvPr/>
        </p:nvSpPr>
        <p:spPr bwMode="auto">
          <a:xfrm>
            <a:off x="3806825" y="927100"/>
            <a:ext cx="1639888" cy="1304925"/>
          </a:xfrm>
          <a:prstGeom prst="ellipse">
            <a:avLst/>
          </a:prstGeom>
          <a:noFill/>
          <a:ln w="19050">
            <a:solidFill>
              <a:schemeClr val="tx1"/>
            </a:solidFill>
            <a:round/>
            <a:headEnd type="none" w="sm" len="sm"/>
            <a:tailEnd type="none" w="sm" len="sm"/>
          </a:ln>
        </p:spPr>
        <p:txBody>
          <a:bodyPr wrap="none" anchor="ctr"/>
          <a:lstStyle/>
          <a:p>
            <a:pPr algn="ctr" eaLnBrk="0" hangingPunct="0">
              <a:spcBef>
                <a:spcPct val="20000"/>
              </a:spcBef>
              <a:buSzPct val="100000"/>
              <a:buFont typeface="Wingdings" pitchFamily="2" charset="2"/>
              <a:buNone/>
            </a:pPr>
            <a:endParaRPr lang="en-US" sz="1400" b="0">
              <a:solidFill>
                <a:srgbClr val="000000"/>
              </a:solidFill>
            </a:endParaRPr>
          </a:p>
        </p:txBody>
      </p:sp>
      <p:sp>
        <p:nvSpPr>
          <p:cNvPr id="100356" name="Oval 17"/>
          <p:cNvSpPr>
            <a:spLocks noChangeArrowheads="1"/>
          </p:cNvSpPr>
          <p:nvPr/>
        </p:nvSpPr>
        <p:spPr bwMode="auto">
          <a:xfrm>
            <a:off x="1287463" y="581025"/>
            <a:ext cx="1844675" cy="2566988"/>
          </a:xfrm>
          <a:prstGeom prst="ellipse">
            <a:avLst/>
          </a:prstGeom>
          <a:noFill/>
          <a:ln w="19050">
            <a:solidFill>
              <a:schemeClr val="tx1"/>
            </a:solidFill>
            <a:round/>
            <a:headEnd type="none" w="sm" len="sm"/>
            <a:tailEnd type="none" w="sm" len="sm"/>
          </a:ln>
        </p:spPr>
        <p:txBody>
          <a:bodyPr wrap="none" anchor="ctr"/>
          <a:lstStyle/>
          <a:p>
            <a:pPr algn="ctr" eaLnBrk="0" hangingPunct="0">
              <a:spcBef>
                <a:spcPct val="20000"/>
              </a:spcBef>
              <a:buSzPct val="100000"/>
              <a:buFont typeface="Wingdings" pitchFamily="2" charset="2"/>
              <a:buNone/>
            </a:pPr>
            <a:endParaRPr lang="en-US" sz="1400" b="0">
              <a:solidFill>
                <a:srgbClr val="000000"/>
              </a:solidFill>
            </a:endParaRPr>
          </a:p>
        </p:txBody>
      </p:sp>
      <p:sp>
        <p:nvSpPr>
          <p:cNvPr id="100357" name="Text Box 22"/>
          <p:cNvSpPr txBox="1">
            <a:spLocks noChangeArrowheads="1"/>
          </p:cNvSpPr>
          <p:nvPr/>
        </p:nvSpPr>
        <p:spPr bwMode="auto">
          <a:xfrm>
            <a:off x="47625" y="830263"/>
            <a:ext cx="1138238" cy="1377950"/>
          </a:xfrm>
          <a:prstGeom prst="rect">
            <a:avLst/>
          </a:prstGeom>
          <a:noFill/>
          <a:ln w="9525">
            <a:solidFill>
              <a:schemeClr val="tx1"/>
            </a:solid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400" b="0">
                <a:solidFill>
                  <a:srgbClr val="000000"/>
                </a:solidFill>
              </a:rPr>
              <a:t>Instrument not removed after use, blocking hallway.</a:t>
            </a:r>
          </a:p>
        </p:txBody>
      </p:sp>
      <p:sp>
        <p:nvSpPr>
          <p:cNvPr id="100358" name="Line 8"/>
          <p:cNvSpPr>
            <a:spLocks noChangeShapeType="1"/>
          </p:cNvSpPr>
          <p:nvPr/>
        </p:nvSpPr>
        <p:spPr bwMode="gray">
          <a:xfrm>
            <a:off x="1158875" y="1430338"/>
            <a:ext cx="177800" cy="17462"/>
          </a:xfrm>
          <a:prstGeom prst="line">
            <a:avLst/>
          </a:prstGeom>
          <a:noFill/>
          <a:ln w="19050">
            <a:solidFill>
              <a:schemeClr val="tx1"/>
            </a:solidFill>
            <a:round/>
            <a:headEnd/>
            <a:tailEnd type="triangle" w="med" len="med"/>
          </a:ln>
        </p:spPr>
        <p:txBody>
          <a:bodyPr wrap="none" lIns="72000" tIns="72000" rIns="72000" bIns="72000" anchor="ctr"/>
          <a:lstStyle/>
          <a:p>
            <a:endParaRPr lang="en-US">
              <a:solidFill>
                <a:srgbClr val="000000"/>
              </a:solidFill>
            </a:endParaRPr>
          </a:p>
        </p:txBody>
      </p:sp>
      <p:sp>
        <p:nvSpPr>
          <p:cNvPr id="100359" name="Line 10"/>
          <p:cNvSpPr>
            <a:spLocks noChangeShapeType="1"/>
          </p:cNvSpPr>
          <p:nvPr/>
        </p:nvSpPr>
        <p:spPr bwMode="gray">
          <a:xfrm flipH="1" flipV="1">
            <a:off x="5451475" y="1570038"/>
            <a:ext cx="2273300" cy="34925"/>
          </a:xfrm>
          <a:prstGeom prst="line">
            <a:avLst/>
          </a:prstGeom>
          <a:noFill/>
          <a:ln w="19050">
            <a:solidFill>
              <a:schemeClr val="tx1"/>
            </a:solidFill>
            <a:round/>
            <a:headEnd/>
            <a:tailEnd type="triangle" w="med" len="med"/>
          </a:ln>
        </p:spPr>
        <p:txBody>
          <a:bodyPr wrap="none" lIns="72000" tIns="72000" rIns="72000" bIns="72000" anchor="ctr"/>
          <a:lstStyle/>
          <a:p>
            <a:endParaRPr lang="en-US">
              <a:solidFill>
                <a:srgbClr val="000000"/>
              </a:solidFill>
            </a:endParaRPr>
          </a:p>
        </p:txBody>
      </p:sp>
      <p:pic>
        <p:nvPicPr>
          <p:cNvPr id="100360" name="Picture 8"/>
          <p:cNvPicPr>
            <a:picLocks noChangeAspect="1" noChangeArrowheads="1"/>
          </p:cNvPicPr>
          <p:nvPr/>
        </p:nvPicPr>
        <p:blipFill>
          <a:blip r:embed="rId3" cstate="print">
            <a:lum contrast="10000"/>
          </a:blip>
          <a:srcRect/>
          <a:stretch>
            <a:fillRect/>
          </a:stretch>
        </p:blipFill>
        <p:spPr bwMode="auto">
          <a:xfrm>
            <a:off x="1249363" y="4491038"/>
            <a:ext cx="2994025" cy="2276475"/>
          </a:xfrm>
          <a:prstGeom prst="rect">
            <a:avLst/>
          </a:prstGeom>
          <a:noFill/>
          <a:ln w="12700">
            <a:noFill/>
            <a:miter lim="800000"/>
            <a:headEnd type="none" w="sm" len="sm"/>
            <a:tailEnd type="none" w="sm" len="sm"/>
          </a:ln>
        </p:spPr>
      </p:pic>
      <p:sp>
        <p:nvSpPr>
          <p:cNvPr id="100361" name="Text Box 11"/>
          <p:cNvSpPr txBox="1">
            <a:spLocks noChangeArrowheads="1"/>
          </p:cNvSpPr>
          <p:nvPr/>
        </p:nvSpPr>
        <p:spPr bwMode="auto">
          <a:xfrm>
            <a:off x="4314825" y="5219700"/>
            <a:ext cx="1222375" cy="739775"/>
          </a:xfrm>
          <a:prstGeom prst="rect">
            <a:avLst/>
          </a:prstGeom>
          <a:noFill/>
          <a:ln w="9525">
            <a:solidFill>
              <a:schemeClr val="tx1"/>
            </a:solid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400" b="0">
                <a:solidFill>
                  <a:srgbClr val="000000"/>
                </a:solidFill>
              </a:rPr>
              <a:t>Tools left on the floor after use</a:t>
            </a:r>
          </a:p>
        </p:txBody>
      </p:sp>
      <p:sp>
        <p:nvSpPr>
          <p:cNvPr id="100362" name="Text Box 15"/>
          <p:cNvSpPr txBox="1">
            <a:spLocks noChangeArrowheads="1"/>
          </p:cNvSpPr>
          <p:nvPr/>
        </p:nvSpPr>
        <p:spPr bwMode="auto">
          <a:xfrm>
            <a:off x="69850" y="5053013"/>
            <a:ext cx="1106488" cy="952500"/>
          </a:xfrm>
          <a:prstGeom prst="rect">
            <a:avLst/>
          </a:prstGeom>
          <a:noFill/>
          <a:ln w="9525">
            <a:solidFill>
              <a:schemeClr val="tx1"/>
            </a:solid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400" b="0">
                <a:solidFill>
                  <a:srgbClr val="000000"/>
                </a:solidFill>
              </a:rPr>
              <a:t>Dirty and poorly maintained machines</a:t>
            </a:r>
          </a:p>
        </p:txBody>
      </p:sp>
      <p:sp>
        <p:nvSpPr>
          <p:cNvPr id="100363" name="Line 16"/>
          <p:cNvSpPr>
            <a:spLocks noChangeShapeType="1"/>
          </p:cNvSpPr>
          <p:nvPr/>
        </p:nvSpPr>
        <p:spPr bwMode="auto">
          <a:xfrm flipH="1">
            <a:off x="1163638" y="5491163"/>
            <a:ext cx="625475" cy="3175"/>
          </a:xfrm>
          <a:prstGeom prst="line">
            <a:avLst/>
          </a:prstGeom>
          <a:noFill/>
          <a:ln w="19050">
            <a:solidFill>
              <a:schemeClr val="tx1"/>
            </a:solidFill>
            <a:round/>
            <a:headEnd type="triangle" w="sm" len="sm"/>
            <a:tailEnd type="none" w="sm" len="sm"/>
          </a:ln>
        </p:spPr>
        <p:txBody>
          <a:bodyPr/>
          <a:lstStyle/>
          <a:p>
            <a:endParaRPr lang="en-US">
              <a:solidFill>
                <a:srgbClr val="000000"/>
              </a:solidFill>
            </a:endParaRPr>
          </a:p>
        </p:txBody>
      </p:sp>
      <p:sp>
        <p:nvSpPr>
          <p:cNvPr id="100364" name="Text Box 26"/>
          <p:cNvSpPr txBox="1">
            <a:spLocks noChangeArrowheads="1"/>
          </p:cNvSpPr>
          <p:nvPr/>
        </p:nvSpPr>
        <p:spPr bwMode="auto">
          <a:xfrm>
            <a:off x="7734300" y="998538"/>
            <a:ext cx="1377950" cy="1165225"/>
          </a:xfrm>
          <a:prstGeom prst="rect">
            <a:avLst/>
          </a:prstGeom>
          <a:noFill/>
          <a:ln w="9525">
            <a:solidFill>
              <a:schemeClr val="tx1"/>
            </a:solid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400" b="0">
                <a:solidFill>
                  <a:srgbClr val="000000"/>
                </a:solidFill>
              </a:rPr>
              <a:t>Old warp beam, chairs and a desk obstructing the plant floor</a:t>
            </a:r>
          </a:p>
        </p:txBody>
      </p:sp>
      <p:sp>
        <p:nvSpPr>
          <p:cNvPr id="100365" name="Line 16"/>
          <p:cNvSpPr>
            <a:spLocks noChangeShapeType="1"/>
          </p:cNvSpPr>
          <p:nvPr/>
        </p:nvSpPr>
        <p:spPr bwMode="gray">
          <a:xfrm flipH="1">
            <a:off x="6934200" y="1589088"/>
            <a:ext cx="803275" cy="912812"/>
          </a:xfrm>
          <a:prstGeom prst="line">
            <a:avLst/>
          </a:prstGeom>
          <a:noFill/>
          <a:ln w="19050">
            <a:solidFill>
              <a:schemeClr val="tx1"/>
            </a:solidFill>
            <a:round/>
            <a:headEnd/>
            <a:tailEnd type="triangle" w="med" len="med"/>
          </a:ln>
        </p:spPr>
        <p:txBody>
          <a:bodyPr wrap="none" lIns="72000" tIns="72000" rIns="72000" bIns="72000" anchor="ctr"/>
          <a:lstStyle/>
          <a:p>
            <a:endParaRPr lang="en-US">
              <a:solidFill>
                <a:srgbClr val="000000"/>
              </a:solidFill>
            </a:endParaRPr>
          </a:p>
        </p:txBody>
      </p:sp>
      <p:sp>
        <p:nvSpPr>
          <p:cNvPr id="100366" name="Oval 16"/>
          <p:cNvSpPr>
            <a:spLocks noChangeArrowheads="1"/>
          </p:cNvSpPr>
          <p:nvPr/>
        </p:nvSpPr>
        <p:spPr bwMode="auto">
          <a:xfrm>
            <a:off x="3806825" y="2019300"/>
            <a:ext cx="3375025" cy="1998663"/>
          </a:xfrm>
          <a:prstGeom prst="ellipse">
            <a:avLst/>
          </a:prstGeom>
          <a:noFill/>
          <a:ln w="19050">
            <a:solidFill>
              <a:schemeClr val="tx1"/>
            </a:solidFill>
            <a:round/>
            <a:headEnd type="none" w="sm" len="sm"/>
            <a:tailEnd type="none" w="sm" len="sm"/>
          </a:ln>
        </p:spPr>
        <p:txBody>
          <a:bodyPr wrap="none" anchor="ctr"/>
          <a:lstStyle/>
          <a:p>
            <a:pPr algn="ctr" eaLnBrk="0" hangingPunct="0">
              <a:spcBef>
                <a:spcPct val="20000"/>
              </a:spcBef>
              <a:buSzPct val="100000"/>
              <a:buFont typeface="Wingdings" pitchFamily="2" charset="2"/>
              <a:buNone/>
            </a:pPr>
            <a:endParaRPr lang="en-US" sz="1400" b="0">
              <a:solidFill>
                <a:srgbClr val="000000"/>
              </a:solidFill>
            </a:endParaRPr>
          </a:p>
        </p:txBody>
      </p:sp>
      <p:pic>
        <p:nvPicPr>
          <p:cNvPr id="100367" name="Picture 18" descr="Picture 093"/>
          <p:cNvPicPr>
            <a:picLocks noChangeAspect="1" noChangeArrowheads="1"/>
          </p:cNvPicPr>
          <p:nvPr/>
        </p:nvPicPr>
        <p:blipFill>
          <a:blip r:embed="rId4" cstate="print">
            <a:lum bright="20000" contrast="30000"/>
          </a:blip>
          <a:srcRect/>
          <a:stretch>
            <a:fillRect/>
          </a:stretch>
        </p:blipFill>
        <p:spPr bwMode="auto">
          <a:xfrm>
            <a:off x="5784850" y="3159125"/>
            <a:ext cx="3287713" cy="3643313"/>
          </a:xfrm>
          <a:prstGeom prst="rect">
            <a:avLst/>
          </a:prstGeom>
          <a:noFill/>
          <a:ln w="9525">
            <a:noFill/>
            <a:miter lim="800000"/>
            <a:headEnd/>
            <a:tailEnd/>
          </a:ln>
        </p:spPr>
      </p:pic>
      <p:sp>
        <p:nvSpPr>
          <p:cNvPr id="100368" name="Line 16"/>
          <p:cNvSpPr>
            <a:spLocks noChangeShapeType="1"/>
          </p:cNvSpPr>
          <p:nvPr/>
        </p:nvSpPr>
        <p:spPr bwMode="auto">
          <a:xfrm flipH="1" flipV="1">
            <a:off x="5546725" y="5513388"/>
            <a:ext cx="982663" cy="223837"/>
          </a:xfrm>
          <a:prstGeom prst="line">
            <a:avLst/>
          </a:prstGeom>
          <a:noFill/>
          <a:ln w="19050">
            <a:solidFill>
              <a:schemeClr val="tx1"/>
            </a:solidFill>
            <a:round/>
            <a:headEnd type="triangle" w="sm" len="sm"/>
            <a:tailEnd type="none" w="sm" len="sm"/>
          </a:ln>
        </p:spPr>
        <p:txBody>
          <a:bodyPr/>
          <a:lstStyle/>
          <a:p>
            <a:endParaRPr lang="en-US">
              <a:solidFill>
                <a:srgbClr val="000000"/>
              </a:solidFill>
            </a:endParaRPr>
          </a:p>
        </p:txBody>
      </p:sp>
      <p:sp>
        <p:nvSpPr>
          <p:cNvPr id="100369" name="Line 16"/>
          <p:cNvSpPr>
            <a:spLocks noChangeShapeType="1"/>
          </p:cNvSpPr>
          <p:nvPr/>
        </p:nvSpPr>
        <p:spPr bwMode="auto">
          <a:xfrm flipH="1">
            <a:off x="5548313" y="5008563"/>
            <a:ext cx="2446337" cy="419100"/>
          </a:xfrm>
          <a:prstGeom prst="line">
            <a:avLst/>
          </a:prstGeom>
          <a:noFill/>
          <a:ln w="19050">
            <a:solidFill>
              <a:schemeClr val="tx1"/>
            </a:solidFill>
            <a:round/>
            <a:headEnd type="triangle" w="sm" len="sm"/>
            <a:tailEnd type="none" w="sm" len="sm"/>
          </a:ln>
        </p:spPr>
        <p:txBody>
          <a:bodyPr/>
          <a:lstStyle/>
          <a:p>
            <a:endParaRPr lang="en-US">
              <a:solidFill>
                <a:srgbClr val="000000"/>
              </a:solidFill>
            </a:endParaRPr>
          </a:p>
        </p:txBody>
      </p:sp>
    </p:spTree>
    <p:extLst>
      <p:ext uri="{BB962C8B-B14F-4D97-AF65-F5344CB8AC3E}">
        <p14:creationId xmlns:p14="http://schemas.microsoft.com/office/powerpoint/2010/main" val="3207914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Picture 138"/>
          <p:cNvPicPr>
            <a:picLocks noChangeAspect="1" noChangeArrowheads="1"/>
          </p:cNvPicPr>
          <p:nvPr/>
        </p:nvPicPr>
        <p:blipFill>
          <a:blip r:embed="rId2" cstate="print">
            <a:lum bright="20000" contrast="30000"/>
          </a:blip>
          <a:srcRect/>
          <a:stretch>
            <a:fillRect/>
          </a:stretch>
        </p:blipFill>
        <p:spPr bwMode="auto">
          <a:xfrm>
            <a:off x="127000" y="782638"/>
            <a:ext cx="4330700" cy="3382962"/>
          </a:xfrm>
          <a:prstGeom prst="rect">
            <a:avLst/>
          </a:prstGeom>
          <a:noFill/>
          <a:ln w="9525">
            <a:noFill/>
            <a:miter lim="800000"/>
            <a:headEnd/>
            <a:tailEnd/>
          </a:ln>
        </p:spPr>
      </p:pic>
      <p:sp>
        <p:nvSpPr>
          <p:cNvPr id="101378" name="Text Box 6"/>
          <p:cNvSpPr txBox="1">
            <a:spLocks noChangeArrowheads="1"/>
          </p:cNvSpPr>
          <p:nvPr/>
        </p:nvSpPr>
        <p:spPr bwMode="auto">
          <a:xfrm>
            <a:off x="6635750" y="4371975"/>
            <a:ext cx="2312988" cy="739775"/>
          </a:xfrm>
          <a:prstGeom prst="rect">
            <a:avLst/>
          </a:prstGeom>
          <a:noFill/>
          <a:ln w="9525">
            <a:solidFill>
              <a:schemeClr val="tx1"/>
            </a:solid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400" b="0">
                <a:solidFill>
                  <a:srgbClr val="000000"/>
                </a:solidFill>
              </a:rPr>
              <a:t>Yarn piled up so high and deep that access to back sacks is almost impossible</a:t>
            </a:r>
          </a:p>
        </p:txBody>
      </p:sp>
      <p:sp>
        <p:nvSpPr>
          <p:cNvPr id="101379" name="Rectangle 4"/>
          <p:cNvSpPr>
            <a:spLocks noChangeArrowheads="1"/>
          </p:cNvSpPr>
          <p:nvPr/>
        </p:nvSpPr>
        <p:spPr bwMode="gray">
          <a:xfrm>
            <a:off x="101600" y="125413"/>
            <a:ext cx="8939213" cy="609600"/>
          </a:xfrm>
          <a:prstGeom prst="rect">
            <a:avLst/>
          </a:prstGeom>
          <a:noFill/>
          <a:ln w="9525">
            <a:noFill/>
            <a:miter lim="800000"/>
            <a:headEnd/>
            <a:tailEnd/>
          </a:ln>
        </p:spPr>
        <p:txBody>
          <a:bodyPr lIns="0" tIns="0" rIns="0" bIns="0" anchor="b">
            <a:spAutoFit/>
          </a:bodyPr>
          <a:lstStyle/>
          <a:p>
            <a:pPr defTabSz="912813"/>
            <a:r>
              <a:rPr lang="en-US" sz="2000">
                <a:solidFill>
                  <a:srgbClr val="000000"/>
                </a:solidFill>
              </a:rPr>
              <a:t>Exhibit 5: The inventory rooms had months of excess yarn, often without any formal storage system or protection from damp or crushing</a:t>
            </a:r>
          </a:p>
        </p:txBody>
      </p:sp>
      <p:pic>
        <p:nvPicPr>
          <p:cNvPr id="101380" name="Picture 5" descr="Sumangal- Yarn Storage"/>
          <p:cNvPicPr>
            <a:picLocks noChangeAspect="1" noChangeArrowheads="1"/>
          </p:cNvPicPr>
          <p:nvPr/>
        </p:nvPicPr>
        <p:blipFill>
          <a:blip r:embed="rId3" cstate="print">
            <a:lum bright="10000" contrast="20000"/>
          </a:blip>
          <a:srcRect/>
          <a:stretch>
            <a:fillRect/>
          </a:stretch>
        </p:blipFill>
        <p:spPr bwMode="auto">
          <a:xfrm>
            <a:off x="4594225" y="750888"/>
            <a:ext cx="4352925" cy="3424237"/>
          </a:xfrm>
          <a:prstGeom prst="rect">
            <a:avLst/>
          </a:prstGeom>
          <a:noFill/>
          <a:ln w="9525">
            <a:noFill/>
            <a:miter lim="800000"/>
            <a:headEnd/>
            <a:tailEnd/>
          </a:ln>
        </p:spPr>
      </p:pic>
      <p:pic>
        <p:nvPicPr>
          <p:cNvPr id="101381" name="Picture 6"/>
          <p:cNvPicPr>
            <a:picLocks noChangeAspect="1" noChangeArrowheads="1"/>
          </p:cNvPicPr>
          <p:nvPr/>
        </p:nvPicPr>
        <p:blipFill>
          <a:blip r:embed="rId4" cstate="print">
            <a:lum contrast="20000"/>
          </a:blip>
          <a:srcRect/>
          <a:stretch>
            <a:fillRect/>
          </a:stretch>
        </p:blipFill>
        <p:spPr bwMode="auto">
          <a:xfrm>
            <a:off x="2333625" y="4284663"/>
            <a:ext cx="4173538" cy="2457450"/>
          </a:xfrm>
          <a:prstGeom prst="rect">
            <a:avLst/>
          </a:prstGeom>
          <a:noFill/>
          <a:ln w="9525">
            <a:noFill/>
            <a:miter lim="800000"/>
            <a:headEnd/>
            <a:tailEnd/>
          </a:ln>
        </p:spPr>
      </p:pic>
      <p:sp>
        <p:nvSpPr>
          <p:cNvPr id="101382" name="Text Box 7"/>
          <p:cNvSpPr txBox="1">
            <a:spLocks noChangeArrowheads="1"/>
          </p:cNvSpPr>
          <p:nvPr/>
        </p:nvSpPr>
        <p:spPr bwMode="gray">
          <a:xfrm>
            <a:off x="669925" y="5349875"/>
            <a:ext cx="1454150" cy="790575"/>
          </a:xfrm>
          <a:prstGeom prst="rect">
            <a:avLst/>
          </a:prstGeom>
          <a:noFill/>
          <a:ln w="9525" algn="ctr">
            <a:solidFill>
              <a:schemeClr val="tx1"/>
            </a:solidFill>
            <a:miter lim="800000"/>
            <a:headEnd/>
            <a:tailEnd/>
          </a:ln>
        </p:spPr>
        <p:txBody>
          <a:bodyPr lIns="72000" tIns="72000" rIns="72000" bIns="72000">
            <a:spAutoFit/>
          </a:bodyPr>
          <a:lstStyle/>
          <a:p>
            <a:pPr algn="ctr" eaLnBrk="0" hangingPunct="0">
              <a:spcBef>
                <a:spcPct val="20000"/>
              </a:spcBef>
              <a:buSzPct val="100000"/>
              <a:buFont typeface="Wingdings" pitchFamily="2" charset="2"/>
              <a:buNone/>
            </a:pPr>
            <a:r>
              <a:rPr lang="en-US" sz="1400" b="0">
                <a:solidFill>
                  <a:srgbClr val="000000"/>
                </a:solidFill>
              </a:rPr>
              <a:t>Different types and colors of yarn lying mixed</a:t>
            </a:r>
          </a:p>
        </p:txBody>
      </p:sp>
      <p:sp>
        <p:nvSpPr>
          <p:cNvPr id="101383" name="Line 16"/>
          <p:cNvSpPr>
            <a:spLocks noChangeShapeType="1"/>
          </p:cNvSpPr>
          <p:nvPr/>
        </p:nvSpPr>
        <p:spPr bwMode="auto">
          <a:xfrm flipH="1" flipV="1">
            <a:off x="2101850" y="5886450"/>
            <a:ext cx="1306513" cy="4763"/>
          </a:xfrm>
          <a:prstGeom prst="line">
            <a:avLst/>
          </a:prstGeom>
          <a:noFill/>
          <a:ln w="19050">
            <a:solidFill>
              <a:schemeClr val="tx1"/>
            </a:solidFill>
            <a:round/>
            <a:headEnd type="triangle" w="sm" len="sm"/>
            <a:tailEnd type="none" w="sm" len="sm"/>
          </a:ln>
        </p:spPr>
        <p:txBody>
          <a:bodyPr/>
          <a:lstStyle/>
          <a:p>
            <a:endParaRPr lang="en-US">
              <a:solidFill>
                <a:srgbClr val="000000"/>
              </a:solidFill>
            </a:endParaRPr>
          </a:p>
        </p:txBody>
      </p:sp>
      <p:sp>
        <p:nvSpPr>
          <p:cNvPr id="101384" name="Line 16"/>
          <p:cNvSpPr>
            <a:spLocks noChangeShapeType="1"/>
          </p:cNvSpPr>
          <p:nvPr/>
        </p:nvSpPr>
        <p:spPr bwMode="auto">
          <a:xfrm flipH="1">
            <a:off x="7699375" y="3656013"/>
            <a:ext cx="12700" cy="701675"/>
          </a:xfrm>
          <a:prstGeom prst="line">
            <a:avLst/>
          </a:prstGeom>
          <a:noFill/>
          <a:ln w="19050">
            <a:solidFill>
              <a:schemeClr val="tx1"/>
            </a:solidFill>
            <a:round/>
            <a:headEnd type="triangle" w="sm" len="sm"/>
            <a:tailEnd type="none" w="sm" len="sm"/>
          </a:ln>
        </p:spPr>
        <p:txBody>
          <a:bodyPr/>
          <a:lstStyle/>
          <a:p>
            <a:endParaRPr lang="en-US">
              <a:solidFill>
                <a:srgbClr val="000000"/>
              </a:solidFill>
            </a:endParaRPr>
          </a:p>
        </p:txBody>
      </p:sp>
      <p:sp>
        <p:nvSpPr>
          <p:cNvPr id="101385" name="Text Box 6"/>
          <p:cNvSpPr txBox="1">
            <a:spLocks noChangeArrowheads="1"/>
          </p:cNvSpPr>
          <p:nvPr/>
        </p:nvSpPr>
        <p:spPr bwMode="auto">
          <a:xfrm>
            <a:off x="576263" y="4371975"/>
            <a:ext cx="1781175" cy="739775"/>
          </a:xfrm>
          <a:prstGeom prst="rect">
            <a:avLst/>
          </a:prstGeom>
          <a:noFill/>
          <a:ln w="9525">
            <a:solidFill>
              <a:schemeClr val="tx1"/>
            </a:solid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400" b="0">
                <a:solidFill>
                  <a:srgbClr val="000000"/>
                </a:solidFill>
              </a:rPr>
              <a:t>Yarn without labeling, order or damp protection</a:t>
            </a:r>
          </a:p>
        </p:txBody>
      </p:sp>
      <p:sp>
        <p:nvSpPr>
          <p:cNvPr id="101386" name="Line 16"/>
          <p:cNvSpPr>
            <a:spLocks noChangeShapeType="1"/>
          </p:cNvSpPr>
          <p:nvPr/>
        </p:nvSpPr>
        <p:spPr bwMode="auto">
          <a:xfrm flipH="1">
            <a:off x="1516063" y="3656013"/>
            <a:ext cx="12700" cy="701675"/>
          </a:xfrm>
          <a:prstGeom prst="line">
            <a:avLst/>
          </a:prstGeom>
          <a:noFill/>
          <a:ln w="19050">
            <a:solidFill>
              <a:schemeClr val="tx1"/>
            </a:solidFill>
            <a:round/>
            <a:headEnd type="triangle" w="sm" len="sm"/>
            <a:tailEnd type="none" w="sm" len="sm"/>
          </a:ln>
        </p:spPr>
        <p:txBody>
          <a:bodyPr/>
          <a:lstStyle/>
          <a:p>
            <a:endParaRPr lang="en-US">
              <a:solidFill>
                <a:srgbClr val="000000"/>
              </a:solidFill>
            </a:endParaRPr>
          </a:p>
        </p:txBody>
      </p:sp>
      <p:sp>
        <p:nvSpPr>
          <p:cNvPr id="101387" name="Text Box 6"/>
          <p:cNvSpPr txBox="1">
            <a:spLocks noChangeArrowheads="1"/>
          </p:cNvSpPr>
          <p:nvPr/>
        </p:nvSpPr>
        <p:spPr bwMode="auto">
          <a:xfrm>
            <a:off x="6627813" y="5726113"/>
            <a:ext cx="2468562" cy="739775"/>
          </a:xfrm>
          <a:prstGeom prst="rect">
            <a:avLst/>
          </a:prstGeom>
          <a:noFill/>
          <a:ln w="9525">
            <a:solidFill>
              <a:schemeClr val="tx1"/>
            </a:solid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400" b="0">
                <a:solidFill>
                  <a:srgbClr val="000000"/>
                </a:solidFill>
              </a:rPr>
              <a:t>A crushed yarn cone, which is unusable as it leads to irregular yarn tension</a:t>
            </a:r>
          </a:p>
        </p:txBody>
      </p:sp>
      <p:sp>
        <p:nvSpPr>
          <p:cNvPr id="101388" name="Line 16"/>
          <p:cNvSpPr>
            <a:spLocks noChangeShapeType="1"/>
          </p:cNvSpPr>
          <p:nvPr/>
        </p:nvSpPr>
        <p:spPr bwMode="auto">
          <a:xfrm flipV="1">
            <a:off x="4940300" y="6089650"/>
            <a:ext cx="1689100" cy="0"/>
          </a:xfrm>
          <a:prstGeom prst="line">
            <a:avLst/>
          </a:prstGeom>
          <a:noFill/>
          <a:ln w="19050">
            <a:solidFill>
              <a:schemeClr val="tx1"/>
            </a:solidFill>
            <a:round/>
            <a:headEnd type="triangle" w="sm" len="sm"/>
            <a:tailEnd type="none" w="sm" len="sm"/>
          </a:ln>
        </p:spPr>
        <p:txBody>
          <a:bodyPr/>
          <a:lstStyle/>
          <a:p>
            <a:endParaRPr lang="en-US">
              <a:solidFill>
                <a:srgbClr val="000000"/>
              </a:solidFill>
            </a:endParaRPr>
          </a:p>
        </p:txBody>
      </p:sp>
    </p:spTree>
    <p:extLst>
      <p:ext uri="{BB962C8B-B14F-4D97-AF65-F5344CB8AC3E}">
        <p14:creationId xmlns:p14="http://schemas.microsoft.com/office/powerpoint/2010/main" val="1683063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5"/>
          <p:cNvSpPr txBox="1">
            <a:spLocks noGrp="1"/>
          </p:cNvSpPr>
          <p:nvPr/>
        </p:nvSpPr>
        <p:spPr bwMode="auto">
          <a:xfrm>
            <a:off x="5943600" y="6324600"/>
            <a:ext cx="2133600" cy="476250"/>
          </a:xfrm>
          <a:prstGeom prst="rect">
            <a:avLst/>
          </a:prstGeom>
          <a:noFill/>
          <a:ln w="9525">
            <a:noFill/>
            <a:miter lim="800000"/>
            <a:headEnd/>
            <a:tailEnd/>
          </a:ln>
        </p:spPr>
        <p:txBody>
          <a:bodyPr/>
          <a:lstStyle/>
          <a:p>
            <a:pPr algn="r"/>
            <a:fld id="{249E2807-79E0-4AA0-BCE2-DDA605F22638}" type="slidenum">
              <a:rPr lang="en-US" sz="1400" b="0">
                <a:solidFill>
                  <a:srgbClr val="000000"/>
                </a:solidFill>
              </a:rPr>
              <a:pPr algn="r"/>
              <a:t>16</a:t>
            </a:fld>
            <a:endParaRPr lang="en-US" sz="1400" b="0">
              <a:solidFill>
                <a:srgbClr val="000000"/>
              </a:solidFill>
            </a:endParaRPr>
          </a:p>
        </p:txBody>
      </p:sp>
      <p:sp>
        <p:nvSpPr>
          <p:cNvPr id="132098" name="Rectangle 2"/>
          <p:cNvSpPr>
            <a:spLocks noGrp="1" noChangeArrowheads="1"/>
          </p:cNvSpPr>
          <p:nvPr>
            <p:ph type="body" idx="4294967295"/>
          </p:nvPr>
        </p:nvSpPr>
        <p:spPr>
          <a:xfrm>
            <a:off x="457200" y="1161138"/>
            <a:ext cx="8229600" cy="4525963"/>
          </a:xfrm>
        </p:spPr>
        <p:txBody>
          <a:bodyPr wrap="none"/>
          <a:lstStyle/>
          <a:p>
            <a:pPr eaLnBrk="1" hangingPunct="1">
              <a:lnSpc>
                <a:spcPct val="120000"/>
              </a:lnSpc>
              <a:buFontTx/>
              <a:buNone/>
            </a:pPr>
            <a:r>
              <a:rPr lang="en-US" b="1" dirty="0" smtClean="0"/>
              <a:t>Management practices before and after treatment</a:t>
            </a:r>
          </a:p>
          <a:p>
            <a:pPr eaLnBrk="1" hangingPunct="1">
              <a:lnSpc>
                <a:spcPct val="120000"/>
              </a:lnSpc>
              <a:buFontTx/>
              <a:buNone/>
            </a:pPr>
            <a:endParaRPr lang="en-US" b="1" dirty="0" smtClean="0"/>
          </a:p>
          <a:p>
            <a:pPr eaLnBrk="1" hangingPunct="1">
              <a:lnSpc>
                <a:spcPct val="120000"/>
              </a:lnSpc>
              <a:buFontTx/>
              <a:buNone/>
            </a:pPr>
            <a:r>
              <a:rPr lang="en-US" dirty="0" smtClean="0"/>
              <a:t>Performance of the plants before and after treatment</a:t>
            </a:r>
          </a:p>
          <a:p>
            <a:pPr eaLnBrk="1" hangingPunct="1">
              <a:lnSpc>
                <a:spcPct val="120000"/>
              </a:lnSpc>
              <a:buFontTx/>
              <a:buNone/>
            </a:pPr>
            <a:endParaRPr lang="en-US" dirty="0" smtClean="0"/>
          </a:p>
          <a:p>
            <a:pPr eaLnBrk="1" hangingPunct="1">
              <a:lnSpc>
                <a:spcPct val="120000"/>
              </a:lnSpc>
              <a:buFontTx/>
              <a:buNone/>
            </a:pPr>
            <a:r>
              <a:rPr lang="en-US" dirty="0" smtClean="0"/>
              <a:t>Why were these practices not introduced before?</a:t>
            </a:r>
          </a:p>
        </p:txBody>
      </p:sp>
      <p:sp>
        <p:nvSpPr>
          <p:cNvPr id="132099" name="Rectangle 3"/>
          <p:cNvSpPr>
            <a:spLocks noChangeArrowheads="1"/>
          </p:cNvSpPr>
          <p:nvPr/>
        </p:nvSpPr>
        <p:spPr bwMode="gray">
          <a:xfrm>
            <a:off x="298450" y="1240513"/>
            <a:ext cx="8010525" cy="512763"/>
          </a:xfrm>
          <a:prstGeom prst="rect">
            <a:avLst/>
          </a:prstGeom>
          <a:noFill/>
          <a:ln w="19050" algn="ctr">
            <a:solidFill>
              <a:schemeClr val="tx1"/>
            </a:solidFill>
            <a:miter lim="800000"/>
            <a:headEnd/>
            <a:tailEnd/>
          </a:ln>
        </p:spPr>
        <p:txBody>
          <a:bodyPr wrap="none" lIns="72000" tIns="72000" rIns="72000" bIns="72000" anchor="ctr"/>
          <a:lstStyle/>
          <a:p>
            <a:pPr>
              <a:lnSpc>
                <a:spcPct val="120000"/>
              </a:lnSpc>
              <a:spcBef>
                <a:spcPct val="20000"/>
              </a:spcBef>
            </a:pPr>
            <a:endParaRPr lang="en-US">
              <a:solidFill>
                <a:srgbClr val="000000"/>
              </a:solidFill>
            </a:endParaRPr>
          </a:p>
        </p:txBody>
      </p:sp>
    </p:spTree>
    <p:custDataLst>
      <p:tags r:id="rId1"/>
    </p:custDataLst>
    <p:extLst>
      <p:ext uri="{BB962C8B-B14F-4D97-AF65-F5344CB8AC3E}">
        <p14:creationId xmlns:p14="http://schemas.microsoft.com/office/powerpoint/2010/main" val="395371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3736" y="179388"/>
            <a:ext cx="8491538" cy="644525"/>
          </a:xfrm>
        </p:spPr>
        <p:txBody>
          <a:bodyPr/>
          <a:lstStyle/>
          <a:p>
            <a:pPr eaLnBrk="1" hangingPunct="1"/>
            <a:r>
              <a:rPr lang="en-US" dirty="0" smtClean="0"/>
              <a:t>Intervention aimed to improve 38 core textile management practices </a:t>
            </a:r>
            <a:r>
              <a:rPr lang="en-US" smtClean="0"/>
              <a:t>in 5 </a:t>
            </a:r>
            <a:r>
              <a:rPr lang="en-US" dirty="0" smtClean="0"/>
              <a:t>areas</a:t>
            </a:r>
          </a:p>
        </p:txBody>
      </p:sp>
      <p:pic>
        <p:nvPicPr>
          <p:cNvPr id="106499" name="Picture 3"/>
          <p:cNvPicPr>
            <a:picLocks noChangeAspect="1" noChangeArrowheads="1"/>
          </p:cNvPicPr>
          <p:nvPr/>
        </p:nvPicPr>
        <p:blipFill>
          <a:blip r:embed="rId2" cstate="print"/>
          <a:srcRect l="14583" t="16208" r="43268" b="33301"/>
          <a:stretch>
            <a:fillRect/>
          </a:stretch>
        </p:blipFill>
        <p:spPr bwMode="auto">
          <a:xfrm>
            <a:off x="-156764" y="1004888"/>
            <a:ext cx="7674672" cy="5853112"/>
          </a:xfrm>
          <a:prstGeom prst="rect">
            <a:avLst/>
          </a:prstGeom>
          <a:noFill/>
          <a:ln w="9525" algn="ctr">
            <a:noFill/>
            <a:miter lim="800000"/>
            <a:headEnd/>
            <a:tailEnd/>
          </a:ln>
        </p:spPr>
      </p:pic>
      <p:sp>
        <p:nvSpPr>
          <p:cNvPr id="106500" name="Text Box 4"/>
          <p:cNvSpPr txBox="1">
            <a:spLocks noChangeArrowheads="1"/>
          </p:cNvSpPr>
          <p:nvPr/>
        </p:nvSpPr>
        <p:spPr bwMode="auto">
          <a:xfrm>
            <a:off x="7460874" y="2422014"/>
            <a:ext cx="1860550" cy="3013051"/>
          </a:xfrm>
          <a:prstGeom prst="rect">
            <a:avLst/>
          </a:prstGeom>
          <a:noFill/>
          <a:ln w="9525" algn="ctr">
            <a:noFill/>
            <a:miter lim="800000"/>
            <a:headEnd/>
            <a:tailEnd/>
          </a:ln>
        </p:spPr>
        <p:txBody>
          <a:bodyPr lIns="91420" tIns="45711" rIns="91420" bIns="45711">
            <a:spAutoFit/>
          </a:bodyPr>
          <a:lstStyle/>
          <a:p>
            <a:pPr defTabSz="912813">
              <a:lnSpc>
                <a:spcPct val="120000"/>
              </a:lnSpc>
              <a:spcBef>
                <a:spcPct val="20000"/>
              </a:spcBef>
            </a:pPr>
            <a:r>
              <a:rPr lang="en-US" sz="2000" b="0" dirty="0">
                <a:solidFill>
                  <a:srgbClr val="000000"/>
                </a:solidFill>
              </a:rPr>
              <a:t>Targeted practices in </a:t>
            </a:r>
            <a:r>
              <a:rPr lang="en-US" sz="2000" b="0" dirty="0" smtClean="0">
                <a:solidFill>
                  <a:srgbClr val="000000"/>
                </a:solidFill>
              </a:rPr>
              <a:t>5 </a:t>
            </a:r>
            <a:r>
              <a:rPr lang="en-US" sz="2000" b="0" dirty="0">
                <a:solidFill>
                  <a:srgbClr val="000000"/>
                </a:solidFill>
              </a:rPr>
              <a:t>areas: operations, quality, inventory, </a:t>
            </a:r>
            <a:r>
              <a:rPr lang="en-US" sz="2000" b="0" dirty="0" smtClean="0">
                <a:solidFill>
                  <a:srgbClr val="000000"/>
                </a:solidFill>
              </a:rPr>
              <a:t>HR </a:t>
            </a:r>
            <a:r>
              <a:rPr lang="en-US" sz="2000" b="0" dirty="0">
                <a:solidFill>
                  <a:srgbClr val="000000"/>
                </a:solidFill>
              </a:rPr>
              <a:t>and sales &amp; orders</a:t>
            </a:r>
          </a:p>
        </p:txBody>
      </p:sp>
      <p:sp>
        <p:nvSpPr>
          <p:cNvPr id="106501" name="AutoShape 5"/>
          <p:cNvSpPr>
            <a:spLocks/>
          </p:cNvSpPr>
          <p:nvPr/>
        </p:nvSpPr>
        <p:spPr bwMode="auto">
          <a:xfrm>
            <a:off x="7168443" y="1171530"/>
            <a:ext cx="414338" cy="5441950"/>
          </a:xfrm>
          <a:prstGeom prst="rightBrace">
            <a:avLst>
              <a:gd name="adj1" fmla="val 109451"/>
              <a:gd name="adj2" fmla="val 50000"/>
            </a:avLst>
          </a:prstGeom>
          <a:noFill/>
          <a:ln w="9525">
            <a:solidFill>
              <a:schemeClr val="tx1"/>
            </a:solidFill>
            <a:round/>
            <a:headEnd/>
            <a:tailEnd/>
          </a:ln>
        </p:spPr>
        <p:txBody>
          <a:bodyPr wrap="none" lIns="91420" tIns="45711" rIns="91420" bIns="45711" anchor="ctr"/>
          <a:lstStyle/>
          <a:p>
            <a:pPr>
              <a:lnSpc>
                <a:spcPct val="120000"/>
              </a:lnSpc>
              <a:spcBef>
                <a:spcPct val="20000"/>
              </a:spcBef>
            </a:pPr>
            <a:endParaRPr lang="en-US">
              <a:solidFill>
                <a:srgbClr val="000000"/>
              </a:solidFill>
            </a:endParaRPr>
          </a:p>
        </p:txBody>
      </p:sp>
    </p:spTree>
    <p:extLst>
      <p:ext uri="{BB962C8B-B14F-4D97-AF65-F5344CB8AC3E}">
        <p14:creationId xmlns:p14="http://schemas.microsoft.com/office/powerpoint/2010/main" val="683740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5" name="Group 8"/>
          <p:cNvGrpSpPr>
            <a:grpSpLocks/>
          </p:cNvGrpSpPr>
          <p:nvPr/>
        </p:nvGrpSpPr>
        <p:grpSpPr bwMode="auto">
          <a:xfrm>
            <a:off x="-198438" y="1558617"/>
            <a:ext cx="7481888" cy="4036965"/>
            <a:chOff x="-125" y="999"/>
            <a:chExt cx="4491" cy="1990"/>
          </a:xfrm>
        </p:grpSpPr>
        <p:pic>
          <p:nvPicPr>
            <p:cNvPr id="107526" name="Picture 6"/>
            <p:cNvPicPr>
              <a:picLocks noChangeAspect="1" noChangeArrowheads="1"/>
            </p:cNvPicPr>
            <p:nvPr/>
          </p:nvPicPr>
          <p:blipFill>
            <a:blip r:embed="rId2" cstate="print"/>
            <a:srcRect l="14549" t="66356" r="43272" b="11639"/>
            <a:stretch>
              <a:fillRect/>
            </a:stretch>
          </p:blipFill>
          <p:spPr bwMode="auto">
            <a:xfrm>
              <a:off x="-3" y="999"/>
              <a:ext cx="4330" cy="1438"/>
            </a:xfrm>
            <a:prstGeom prst="rect">
              <a:avLst/>
            </a:prstGeom>
            <a:noFill/>
            <a:ln w="9525" algn="ctr">
              <a:noFill/>
              <a:miter lim="800000"/>
              <a:headEnd/>
              <a:tailEnd/>
            </a:ln>
          </p:spPr>
        </p:pic>
        <p:pic>
          <p:nvPicPr>
            <p:cNvPr id="107527" name="Picture 7"/>
            <p:cNvPicPr>
              <a:picLocks noChangeAspect="1" noChangeArrowheads="1"/>
            </p:cNvPicPr>
            <p:nvPr/>
          </p:nvPicPr>
          <p:blipFill>
            <a:blip r:embed="rId3" cstate="print"/>
            <a:srcRect/>
            <a:stretch>
              <a:fillRect/>
            </a:stretch>
          </p:blipFill>
          <p:spPr bwMode="auto">
            <a:xfrm>
              <a:off x="-125" y="2253"/>
              <a:ext cx="4491" cy="736"/>
            </a:xfrm>
            <a:prstGeom prst="rect">
              <a:avLst/>
            </a:prstGeom>
            <a:noFill/>
            <a:ln w="9525" algn="ctr">
              <a:noFill/>
              <a:miter lim="800000"/>
              <a:headEnd/>
              <a:tailEnd/>
            </a:ln>
          </p:spPr>
        </p:pic>
      </p:grpSp>
      <p:sp>
        <p:nvSpPr>
          <p:cNvPr id="107521" name="Slide Number Placeholder 5"/>
          <p:cNvSpPr>
            <a:spLocks noGrp="1"/>
          </p:cNvSpPr>
          <p:nvPr>
            <p:ph type="sldNum" sz="quarter" idx="12"/>
          </p:nvPr>
        </p:nvSpPr>
        <p:spPr>
          <a:noFill/>
        </p:spPr>
        <p:txBody>
          <a:bodyPr/>
          <a:lstStyle/>
          <a:p>
            <a:fld id="{5FA5A860-D504-4B37-8225-A47F7E0FB7E9}" type="slidenum">
              <a:rPr lang="en-US" smtClean="0">
                <a:solidFill>
                  <a:srgbClr val="000000"/>
                </a:solidFill>
              </a:rPr>
              <a:pPr/>
              <a:t>18</a:t>
            </a:fld>
            <a:endParaRPr lang="en-US" smtClean="0">
              <a:solidFill>
                <a:srgbClr val="000000"/>
              </a:solidFill>
            </a:endParaRPr>
          </a:p>
        </p:txBody>
      </p:sp>
      <p:sp>
        <p:nvSpPr>
          <p:cNvPr id="107522" name="Rectangle 2"/>
          <p:cNvSpPr>
            <a:spLocks noGrp="1" noChangeArrowheads="1"/>
          </p:cNvSpPr>
          <p:nvPr>
            <p:ph type="title"/>
          </p:nvPr>
        </p:nvSpPr>
        <p:spPr>
          <a:xfrm>
            <a:off x="279400" y="179388"/>
            <a:ext cx="8491538" cy="644525"/>
          </a:xfrm>
        </p:spPr>
        <p:txBody>
          <a:bodyPr/>
          <a:lstStyle/>
          <a:p>
            <a:pPr eaLnBrk="1" hangingPunct="1"/>
            <a:r>
              <a:rPr lang="en-US" dirty="0" smtClean="0"/>
              <a:t>Intervention aimed to improve 38 core textile management practices in 5 areas</a:t>
            </a:r>
          </a:p>
        </p:txBody>
      </p:sp>
      <p:sp>
        <p:nvSpPr>
          <p:cNvPr id="107523" name="Text Box 3"/>
          <p:cNvSpPr txBox="1">
            <a:spLocks noChangeArrowheads="1"/>
          </p:cNvSpPr>
          <p:nvPr/>
        </p:nvSpPr>
        <p:spPr bwMode="auto">
          <a:xfrm>
            <a:off x="7338042" y="1835150"/>
            <a:ext cx="1860550" cy="3013051"/>
          </a:xfrm>
          <a:prstGeom prst="rect">
            <a:avLst/>
          </a:prstGeom>
          <a:noFill/>
          <a:ln w="9525" algn="ctr">
            <a:noFill/>
            <a:miter lim="800000"/>
            <a:headEnd/>
            <a:tailEnd/>
          </a:ln>
        </p:spPr>
        <p:txBody>
          <a:bodyPr lIns="91420" tIns="45711" rIns="91420" bIns="45711">
            <a:spAutoFit/>
          </a:bodyPr>
          <a:lstStyle/>
          <a:p>
            <a:pPr defTabSz="912813">
              <a:lnSpc>
                <a:spcPct val="120000"/>
              </a:lnSpc>
              <a:spcBef>
                <a:spcPct val="20000"/>
              </a:spcBef>
            </a:pPr>
            <a:r>
              <a:rPr lang="en-US" sz="2000" b="0" dirty="0">
                <a:solidFill>
                  <a:srgbClr val="000000"/>
                </a:solidFill>
              </a:rPr>
              <a:t>Targeted practices in </a:t>
            </a:r>
            <a:r>
              <a:rPr lang="en-US" sz="2000" b="0" dirty="0" smtClean="0">
                <a:solidFill>
                  <a:srgbClr val="000000"/>
                </a:solidFill>
              </a:rPr>
              <a:t>5 </a:t>
            </a:r>
            <a:r>
              <a:rPr lang="en-US" sz="2000" b="0" dirty="0">
                <a:solidFill>
                  <a:srgbClr val="000000"/>
                </a:solidFill>
              </a:rPr>
              <a:t>areas: operations, quality, inventory, </a:t>
            </a:r>
            <a:r>
              <a:rPr lang="en-US" sz="2000" b="0" dirty="0" smtClean="0">
                <a:solidFill>
                  <a:srgbClr val="000000"/>
                </a:solidFill>
              </a:rPr>
              <a:t>HR </a:t>
            </a:r>
            <a:r>
              <a:rPr lang="en-US" sz="2000" b="0" dirty="0">
                <a:solidFill>
                  <a:srgbClr val="000000"/>
                </a:solidFill>
              </a:rPr>
              <a:t>and sales &amp; orders</a:t>
            </a:r>
          </a:p>
        </p:txBody>
      </p:sp>
      <p:sp>
        <p:nvSpPr>
          <p:cNvPr id="107524" name="AutoShape 4"/>
          <p:cNvSpPr>
            <a:spLocks/>
          </p:cNvSpPr>
          <p:nvPr/>
        </p:nvSpPr>
        <p:spPr bwMode="auto">
          <a:xfrm>
            <a:off x="7004667" y="1035050"/>
            <a:ext cx="414338" cy="5441950"/>
          </a:xfrm>
          <a:prstGeom prst="rightBrace">
            <a:avLst>
              <a:gd name="adj1" fmla="val 109451"/>
              <a:gd name="adj2" fmla="val 50000"/>
            </a:avLst>
          </a:prstGeom>
          <a:noFill/>
          <a:ln w="9525">
            <a:solidFill>
              <a:schemeClr val="tx1"/>
            </a:solidFill>
            <a:round/>
            <a:headEnd/>
            <a:tailEnd/>
          </a:ln>
        </p:spPr>
        <p:txBody>
          <a:bodyPr wrap="none" lIns="91420" tIns="45711" rIns="91420" bIns="45711" anchor="ctr"/>
          <a:lstStyle/>
          <a:p>
            <a:pPr>
              <a:lnSpc>
                <a:spcPct val="120000"/>
              </a:lnSpc>
              <a:spcBef>
                <a:spcPct val="20000"/>
              </a:spcBef>
            </a:pPr>
            <a:endParaRPr lang="en-US">
              <a:solidFill>
                <a:srgbClr val="000000"/>
              </a:solidFill>
            </a:endParaRPr>
          </a:p>
        </p:txBody>
      </p:sp>
    </p:spTree>
    <p:extLst>
      <p:ext uri="{BB962C8B-B14F-4D97-AF65-F5344CB8AC3E}">
        <p14:creationId xmlns:p14="http://schemas.microsoft.com/office/powerpoint/2010/main" val="1874647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42" name="Group 103"/>
          <p:cNvGrpSpPr>
            <a:grpSpLocks noChangeAspect="1"/>
          </p:cNvGrpSpPr>
          <p:nvPr/>
        </p:nvGrpSpPr>
        <p:grpSpPr bwMode="auto">
          <a:xfrm>
            <a:off x="143555" y="833880"/>
            <a:ext cx="7850188" cy="5745162"/>
            <a:chOff x="94" y="197"/>
            <a:chExt cx="4945" cy="3619"/>
          </a:xfrm>
        </p:grpSpPr>
        <p:sp>
          <p:nvSpPr>
            <p:cNvPr id="37039" name="Rectangle 199"/>
            <p:cNvSpPr>
              <a:spLocks noChangeArrowheads="1"/>
            </p:cNvSpPr>
            <p:nvPr/>
          </p:nvSpPr>
          <p:spPr bwMode="auto">
            <a:xfrm>
              <a:off x="1696" y="3489"/>
              <a:ext cx="24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b="0" dirty="0" smtClean="0">
                  <a:solidFill>
                    <a:srgbClr val="000000"/>
                  </a:solidFill>
                  <a:latin typeface="Arial" pitchFamily="34" charset="0"/>
                  <a:cs typeface="Arial" pitchFamily="34" charset="0"/>
                </a:rPr>
                <a:t>Months after the diagnostic phase</a:t>
              </a:r>
            </a:p>
          </p:txBody>
        </p:sp>
        <p:sp>
          <p:nvSpPr>
            <p:cNvPr id="36943" name="AutoShape 102"/>
            <p:cNvSpPr>
              <a:spLocks noChangeAspect="1" noChangeArrowheads="1" noTextEdit="1"/>
            </p:cNvSpPr>
            <p:nvPr/>
          </p:nvSpPr>
          <p:spPr bwMode="auto">
            <a:xfrm>
              <a:off x="94" y="197"/>
              <a:ext cx="4945" cy="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44" name="Rectangle 104"/>
            <p:cNvSpPr>
              <a:spLocks noChangeArrowheads="1"/>
            </p:cNvSpPr>
            <p:nvPr/>
          </p:nvSpPr>
          <p:spPr bwMode="auto">
            <a:xfrm>
              <a:off x="129" y="226"/>
              <a:ext cx="4873" cy="35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45" name="Rectangle 105"/>
            <p:cNvSpPr>
              <a:spLocks noChangeArrowheads="1"/>
            </p:cNvSpPr>
            <p:nvPr/>
          </p:nvSpPr>
          <p:spPr bwMode="auto">
            <a:xfrm>
              <a:off x="135" y="238"/>
              <a:ext cx="4861" cy="3529"/>
            </a:xfrm>
            <a:prstGeom prst="rect">
              <a:avLst/>
            </a:prstGeom>
            <a:solidFill>
              <a:srgbClr val="FFFFFF"/>
            </a:solidFill>
            <a:ln w="6">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46" name="Rectangle 106"/>
            <p:cNvSpPr>
              <a:spLocks noChangeArrowheads="1"/>
            </p:cNvSpPr>
            <p:nvPr/>
          </p:nvSpPr>
          <p:spPr bwMode="auto">
            <a:xfrm>
              <a:off x="489" y="360"/>
              <a:ext cx="4385" cy="2924"/>
            </a:xfrm>
            <a:prstGeom prst="rect">
              <a:avLst/>
            </a:prstGeom>
            <a:solidFill>
              <a:srgbClr val="FFFFFF"/>
            </a:solidFill>
            <a:ln w="6">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47" name="Line 107"/>
            <p:cNvSpPr>
              <a:spLocks noChangeShapeType="1"/>
            </p:cNvSpPr>
            <p:nvPr/>
          </p:nvSpPr>
          <p:spPr bwMode="auto">
            <a:xfrm>
              <a:off x="489" y="3221"/>
              <a:ext cx="4390" cy="0"/>
            </a:xfrm>
            <a:prstGeom prst="line">
              <a:avLst/>
            </a:prstGeom>
            <a:noFill/>
            <a:ln w="11">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48" name="Line 108"/>
            <p:cNvSpPr>
              <a:spLocks noChangeShapeType="1"/>
            </p:cNvSpPr>
            <p:nvPr/>
          </p:nvSpPr>
          <p:spPr bwMode="auto">
            <a:xfrm>
              <a:off x="489" y="2558"/>
              <a:ext cx="4390" cy="0"/>
            </a:xfrm>
            <a:prstGeom prst="line">
              <a:avLst/>
            </a:prstGeom>
            <a:noFill/>
            <a:ln w="11">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49" name="Line 109"/>
            <p:cNvSpPr>
              <a:spLocks noChangeShapeType="1"/>
            </p:cNvSpPr>
            <p:nvPr/>
          </p:nvSpPr>
          <p:spPr bwMode="auto">
            <a:xfrm>
              <a:off x="489" y="1901"/>
              <a:ext cx="4390" cy="0"/>
            </a:xfrm>
            <a:prstGeom prst="line">
              <a:avLst/>
            </a:prstGeom>
            <a:noFill/>
            <a:ln w="11">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0" name="Line 110"/>
            <p:cNvSpPr>
              <a:spLocks noChangeShapeType="1"/>
            </p:cNvSpPr>
            <p:nvPr/>
          </p:nvSpPr>
          <p:spPr bwMode="auto">
            <a:xfrm>
              <a:off x="489" y="1244"/>
              <a:ext cx="4390" cy="0"/>
            </a:xfrm>
            <a:prstGeom prst="line">
              <a:avLst/>
            </a:prstGeom>
            <a:noFill/>
            <a:ln w="11">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1" name="Line 111"/>
            <p:cNvSpPr>
              <a:spLocks noChangeShapeType="1"/>
            </p:cNvSpPr>
            <p:nvPr/>
          </p:nvSpPr>
          <p:spPr bwMode="auto">
            <a:xfrm>
              <a:off x="489" y="587"/>
              <a:ext cx="4390" cy="0"/>
            </a:xfrm>
            <a:prstGeom prst="line">
              <a:avLst/>
            </a:prstGeom>
            <a:noFill/>
            <a:ln w="11">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2" name="Freeform 112"/>
            <p:cNvSpPr>
              <a:spLocks/>
            </p:cNvSpPr>
            <p:nvPr/>
          </p:nvSpPr>
          <p:spPr bwMode="auto">
            <a:xfrm>
              <a:off x="571" y="1877"/>
              <a:ext cx="4233" cy="791"/>
            </a:xfrm>
            <a:custGeom>
              <a:avLst/>
              <a:gdLst>
                <a:gd name="T0" fmla="*/ 0 w 728"/>
                <a:gd name="T1" fmla="*/ 136 h 136"/>
                <a:gd name="T2" fmla="*/ 66 w 728"/>
                <a:gd name="T3" fmla="*/ 136 h 136"/>
                <a:gd name="T4" fmla="*/ 132 w 728"/>
                <a:gd name="T5" fmla="*/ 136 h 136"/>
                <a:gd name="T6" fmla="*/ 198 w 728"/>
                <a:gd name="T7" fmla="*/ 136 h 136"/>
                <a:gd name="T8" fmla="*/ 265 w 728"/>
                <a:gd name="T9" fmla="*/ 130 h 136"/>
                <a:gd name="T10" fmla="*/ 331 w 728"/>
                <a:gd name="T11" fmla="*/ 130 h 136"/>
                <a:gd name="T12" fmla="*/ 397 w 728"/>
                <a:gd name="T13" fmla="*/ 35 h 136"/>
                <a:gd name="T14" fmla="*/ 463 w 728"/>
                <a:gd name="T15" fmla="*/ 20 h 136"/>
                <a:gd name="T16" fmla="*/ 529 w 728"/>
                <a:gd name="T17" fmla="*/ 15 h 136"/>
                <a:gd name="T18" fmla="*/ 595 w 728"/>
                <a:gd name="T19" fmla="*/ 0 h 136"/>
                <a:gd name="T20" fmla="*/ 661 w 728"/>
                <a:gd name="T21" fmla="*/ 0 h 136"/>
                <a:gd name="T22" fmla="*/ 728 w 728"/>
                <a:gd name="T2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8" h="136">
                  <a:moveTo>
                    <a:pt x="0" y="136"/>
                  </a:moveTo>
                  <a:lnTo>
                    <a:pt x="66" y="136"/>
                  </a:lnTo>
                  <a:lnTo>
                    <a:pt x="132" y="136"/>
                  </a:lnTo>
                  <a:lnTo>
                    <a:pt x="198" y="136"/>
                  </a:lnTo>
                  <a:lnTo>
                    <a:pt x="265" y="130"/>
                  </a:lnTo>
                  <a:lnTo>
                    <a:pt x="331" y="130"/>
                  </a:lnTo>
                  <a:lnTo>
                    <a:pt x="397" y="35"/>
                  </a:lnTo>
                  <a:lnTo>
                    <a:pt x="463" y="20"/>
                  </a:lnTo>
                  <a:lnTo>
                    <a:pt x="529" y="15"/>
                  </a:lnTo>
                  <a:lnTo>
                    <a:pt x="595" y="0"/>
                  </a:lnTo>
                  <a:lnTo>
                    <a:pt x="661" y="0"/>
                  </a:lnTo>
                  <a:lnTo>
                    <a:pt x="728" y="0"/>
                  </a:lnTo>
                </a:path>
              </a:pathLst>
            </a:custGeom>
            <a:noFill/>
            <a:ln w="11">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3" name="Freeform 113"/>
            <p:cNvSpPr>
              <a:spLocks/>
            </p:cNvSpPr>
            <p:nvPr/>
          </p:nvSpPr>
          <p:spPr bwMode="auto">
            <a:xfrm>
              <a:off x="542" y="2639"/>
              <a:ext cx="52" cy="52"/>
            </a:xfrm>
            <a:custGeom>
              <a:avLst/>
              <a:gdLst>
                <a:gd name="T0" fmla="*/ 29 w 52"/>
                <a:gd name="T1" fmla="*/ 0 h 52"/>
                <a:gd name="T2" fmla="*/ 0 w 52"/>
                <a:gd name="T3" fmla="*/ 29 h 52"/>
                <a:gd name="T4" fmla="*/ 29 w 52"/>
                <a:gd name="T5" fmla="*/ 52 h 52"/>
                <a:gd name="T6" fmla="*/ 52 w 52"/>
                <a:gd name="T7" fmla="*/ 29 h 52"/>
                <a:gd name="T8" fmla="*/ 29 w 52"/>
                <a:gd name="T9" fmla="*/ 0 h 52"/>
              </a:gdLst>
              <a:ahLst/>
              <a:cxnLst>
                <a:cxn ang="0">
                  <a:pos x="T0" y="T1"/>
                </a:cxn>
                <a:cxn ang="0">
                  <a:pos x="T2" y="T3"/>
                </a:cxn>
                <a:cxn ang="0">
                  <a:pos x="T4" y="T5"/>
                </a:cxn>
                <a:cxn ang="0">
                  <a:pos x="T6" y="T7"/>
                </a:cxn>
                <a:cxn ang="0">
                  <a:pos x="T8" y="T9"/>
                </a:cxn>
              </a:cxnLst>
              <a:rect l="0" t="0" r="r" b="b"/>
              <a:pathLst>
                <a:path w="52" h="52">
                  <a:moveTo>
                    <a:pt x="29" y="0"/>
                  </a:moveTo>
                  <a:lnTo>
                    <a:pt x="0" y="29"/>
                  </a:lnTo>
                  <a:lnTo>
                    <a:pt x="29" y="52"/>
                  </a:lnTo>
                  <a:lnTo>
                    <a:pt x="52" y="29"/>
                  </a:lnTo>
                  <a:lnTo>
                    <a:pt x="29"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4" name="Freeform 114"/>
            <p:cNvSpPr>
              <a:spLocks/>
            </p:cNvSpPr>
            <p:nvPr/>
          </p:nvSpPr>
          <p:spPr bwMode="auto">
            <a:xfrm>
              <a:off x="931" y="2639"/>
              <a:ext cx="53" cy="52"/>
            </a:xfrm>
            <a:custGeom>
              <a:avLst/>
              <a:gdLst>
                <a:gd name="T0" fmla="*/ 24 w 53"/>
                <a:gd name="T1" fmla="*/ 0 h 52"/>
                <a:gd name="T2" fmla="*/ 0 w 53"/>
                <a:gd name="T3" fmla="*/ 29 h 52"/>
                <a:gd name="T4" fmla="*/ 24 w 53"/>
                <a:gd name="T5" fmla="*/ 52 h 52"/>
                <a:gd name="T6" fmla="*/ 53 w 53"/>
                <a:gd name="T7" fmla="*/ 29 h 52"/>
                <a:gd name="T8" fmla="*/ 24 w 53"/>
                <a:gd name="T9" fmla="*/ 0 h 52"/>
              </a:gdLst>
              <a:ahLst/>
              <a:cxnLst>
                <a:cxn ang="0">
                  <a:pos x="T0" y="T1"/>
                </a:cxn>
                <a:cxn ang="0">
                  <a:pos x="T2" y="T3"/>
                </a:cxn>
                <a:cxn ang="0">
                  <a:pos x="T4" y="T5"/>
                </a:cxn>
                <a:cxn ang="0">
                  <a:pos x="T6" y="T7"/>
                </a:cxn>
                <a:cxn ang="0">
                  <a:pos x="T8" y="T9"/>
                </a:cxn>
              </a:cxnLst>
              <a:rect l="0" t="0" r="r" b="b"/>
              <a:pathLst>
                <a:path w="53" h="52">
                  <a:moveTo>
                    <a:pt x="24" y="0"/>
                  </a:moveTo>
                  <a:lnTo>
                    <a:pt x="0" y="29"/>
                  </a:lnTo>
                  <a:lnTo>
                    <a:pt x="24" y="52"/>
                  </a:lnTo>
                  <a:lnTo>
                    <a:pt x="53" y="29"/>
                  </a:lnTo>
                  <a:lnTo>
                    <a:pt x="24"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5" name="Freeform 115"/>
            <p:cNvSpPr>
              <a:spLocks/>
            </p:cNvSpPr>
            <p:nvPr/>
          </p:nvSpPr>
          <p:spPr bwMode="auto">
            <a:xfrm>
              <a:off x="1315" y="2639"/>
              <a:ext cx="52" cy="52"/>
            </a:xfrm>
            <a:custGeom>
              <a:avLst/>
              <a:gdLst>
                <a:gd name="T0" fmla="*/ 23 w 52"/>
                <a:gd name="T1" fmla="*/ 0 h 52"/>
                <a:gd name="T2" fmla="*/ 0 w 52"/>
                <a:gd name="T3" fmla="*/ 29 h 52"/>
                <a:gd name="T4" fmla="*/ 23 w 52"/>
                <a:gd name="T5" fmla="*/ 52 h 52"/>
                <a:gd name="T6" fmla="*/ 52 w 52"/>
                <a:gd name="T7" fmla="*/ 29 h 52"/>
                <a:gd name="T8" fmla="*/ 23 w 52"/>
                <a:gd name="T9" fmla="*/ 0 h 52"/>
              </a:gdLst>
              <a:ahLst/>
              <a:cxnLst>
                <a:cxn ang="0">
                  <a:pos x="T0" y="T1"/>
                </a:cxn>
                <a:cxn ang="0">
                  <a:pos x="T2" y="T3"/>
                </a:cxn>
                <a:cxn ang="0">
                  <a:pos x="T4" y="T5"/>
                </a:cxn>
                <a:cxn ang="0">
                  <a:pos x="T6" y="T7"/>
                </a:cxn>
                <a:cxn ang="0">
                  <a:pos x="T8" y="T9"/>
                </a:cxn>
              </a:cxnLst>
              <a:rect l="0" t="0" r="r" b="b"/>
              <a:pathLst>
                <a:path w="52" h="52">
                  <a:moveTo>
                    <a:pt x="23" y="0"/>
                  </a:moveTo>
                  <a:lnTo>
                    <a:pt x="0" y="29"/>
                  </a:lnTo>
                  <a:lnTo>
                    <a:pt x="23" y="52"/>
                  </a:lnTo>
                  <a:lnTo>
                    <a:pt x="52" y="29"/>
                  </a:lnTo>
                  <a:lnTo>
                    <a:pt x="23"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6" name="Freeform 116"/>
            <p:cNvSpPr>
              <a:spLocks/>
            </p:cNvSpPr>
            <p:nvPr/>
          </p:nvSpPr>
          <p:spPr bwMode="auto">
            <a:xfrm>
              <a:off x="1699" y="2639"/>
              <a:ext cx="52" cy="52"/>
            </a:xfrm>
            <a:custGeom>
              <a:avLst/>
              <a:gdLst>
                <a:gd name="T0" fmla="*/ 23 w 52"/>
                <a:gd name="T1" fmla="*/ 0 h 52"/>
                <a:gd name="T2" fmla="*/ 0 w 52"/>
                <a:gd name="T3" fmla="*/ 29 h 52"/>
                <a:gd name="T4" fmla="*/ 23 w 52"/>
                <a:gd name="T5" fmla="*/ 52 h 52"/>
                <a:gd name="T6" fmla="*/ 52 w 52"/>
                <a:gd name="T7" fmla="*/ 29 h 52"/>
                <a:gd name="T8" fmla="*/ 23 w 52"/>
                <a:gd name="T9" fmla="*/ 0 h 52"/>
              </a:gdLst>
              <a:ahLst/>
              <a:cxnLst>
                <a:cxn ang="0">
                  <a:pos x="T0" y="T1"/>
                </a:cxn>
                <a:cxn ang="0">
                  <a:pos x="T2" y="T3"/>
                </a:cxn>
                <a:cxn ang="0">
                  <a:pos x="T4" y="T5"/>
                </a:cxn>
                <a:cxn ang="0">
                  <a:pos x="T6" y="T7"/>
                </a:cxn>
                <a:cxn ang="0">
                  <a:pos x="T8" y="T9"/>
                </a:cxn>
              </a:cxnLst>
              <a:rect l="0" t="0" r="r" b="b"/>
              <a:pathLst>
                <a:path w="52" h="52">
                  <a:moveTo>
                    <a:pt x="23" y="0"/>
                  </a:moveTo>
                  <a:lnTo>
                    <a:pt x="0" y="29"/>
                  </a:lnTo>
                  <a:lnTo>
                    <a:pt x="23" y="52"/>
                  </a:lnTo>
                  <a:lnTo>
                    <a:pt x="52" y="29"/>
                  </a:lnTo>
                  <a:lnTo>
                    <a:pt x="23"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7" name="Freeform 117"/>
            <p:cNvSpPr>
              <a:spLocks/>
            </p:cNvSpPr>
            <p:nvPr/>
          </p:nvSpPr>
          <p:spPr bwMode="auto">
            <a:xfrm>
              <a:off x="2083" y="2610"/>
              <a:ext cx="52" cy="52"/>
            </a:xfrm>
            <a:custGeom>
              <a:avLst/>
              <a:gdLst>
                <a:gd name="T0" fmla="*/ 29 w 52"/>
                <a:gd name="T1" fmla="*/ 0 h 52"/>
                <a:gd name="T2" fmla="*/ 0 w 52"/>
                <a:gd name="T3" fmla="*/ 23 h 52"/>
                <a:gd name="T4" fmla="*/ 29 w 52"/>
                <a:gd name="T5" fmla="*/ 52 h 52"/>
                <a:gd name="T6" fmla="*/ 52 w 52"/>
                <a:gd name="T7" fmla="*/ 23 h 52"/>
                <a:gd name="T8" fmla="*/ 29 w 52"/>
                <a:gd name="T9" fmla="*/ 0 h 52"/>
              </a:gdLst>
              <a:ahLst/>
              <a:cxnLst>
                <a:cxn ang="0">
                  <a:pos x="T0" y="T1"/>
                </a:cxn>
                <a:cxn ang="0">
                  <a:pos x="T2" y="T3"/>
                </a:cxn>
                <a:cxn ang="0">
                  <a:pos x="T4" y="T5"/>
                </a:cxn>
                <a:cxn ang="0">
                  <a:pos x="T6" y="T7"/>
                </a:cxn>
                <a:cxn ang="0">
                  <a:pos x="T8" y="T9"/>
                </a:cxn>
              </a:cxnLst>
              <a:rect l="0" t="0" r="r" b="b"/>
              <a:pathLst>
                <a:path w="52" h="52">
                  <a:moveTo>
                    <a:pt x="29" y="0"/>
                  </a:moveTo>
                  <a:lnTo>
                    <a:pt x="0" y="23"/>
                  </a:lnTo>
                  <a:lnTo>
                    <a:pt x="29" y="52"/>
                  </a:lnTo>
                  <a:lnTo>
                    <a:pt x="52" y="23"/>
                  </a:lnTo>
                  <a:lnTo>
                    <a:pt x="29"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8" name="Freeform 118"/>
            <p:cNvSpPr>
              <a:spLocks/>
            </p:cNvSpPr>
            <p:nvPr/>
          </p:nvSpPr>
          <p:spPr bwMode="auto">
            <a:xfrm>
              <a:off x="2466" y="2610"/>
              <a:ext cx="53" cy="52"/>
            </a:xfrm>
            <a:custGeom>
              <a:avLst/>
              <a:gdLst>
                <a:gd name="T0" fmla="*/ 29 w 53"/>
                <a:gd name="T1" fmla="*/ 0 h 52"/>
                <a:gd name="T2" fmla="*/ 0 w 53"/>
                <a:gd name="T3" fmla="*/ 23 h 52"/>
                <a:gd name="T4" fmla="*/ 29 w 53"/>
                <a:gd name="T5" fmla="*/ 52 h 52"/>
                <a:gd name="T6" fmla="*/ 53 w 53"/>
                <a:gd name="T7" fmla="*/ 23 h 52"/>
                <a:gd name="T8" fmla="*/ 29 w 53"/>
                <a:gd name="T9" fmla="*/ 0 h 52"/>
              </a:gdLst>
              <a:ahLst/>
              <a:cxnLst>
                <a:cxn ang="0">
                  <a:pos x="T0" y="T1"/>
                </a:cxn>
                <a:cxn ang="0">
                  <a:pos x="T2" y="T3"/>
                </a:cxn>
                <a:cxn ang="0">
                  <a:pos x="T4" y="T5"/>
                </a:cxn>
                <a:cxn ang="0">
                  <a:pos x="T6" y="T7"/>
                </a:cxn>
                <a:cxn ang="0">
                  <a:pos x="T8" y="T9"/>
                </a:cxn>
              </a:cxnLst>
              <a:rect l="0" t="0" r="r" b="b"/>
              <a:pathLst>
                <a:path w="53" h="52">
                  <a:moveTo>
                    <a:pt x="29" y="0"/>
                  </a:moveTo>
                  <a:lnTo>
                    <a:pt x="0" y="23"/>
                  </a:lnTo>
                  <a:lnTo>
                    <a:pt x="29" y="52"/>
                  </a:lnTo>
                  <a:lnTo>
                    <a:pt x="53" y="23"/>
                  </a:lnTo>
                  <a:lnTo>
                    <a:pt x="29"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59" name="Freeform 119"/>
            <p:cNvSpPr>
              <a:spLocks/>
            </p:cNvSpPr>
            <p:nvPr/>
          </p:nvSpPr>
          <p:spPr bwMode="auto">
            <a:xfrm>
              <a:off x="2850" y="2052"/>
              <a:ext cx="52" cy="58"/>
            </a:xfrm>
            <a:custGeom>
              <a:avLst/>
              <a:gdLst>
                <a:gd name="T0" fmla="*/ 29 w 52"/>
                <a:gd name="T1" fmla="*/ 0 h 58"/>
                <a:gd name="T2" fmla="*/ 0 w 52"/>
                <a:gd name="T3" fmla="*/ 29 h 58"/>
                <a:gd name="T4" fmla="*/ 29 w 52"/>
                <a:gd name="T5" fmla="*/ 58 h 58"/>
                <a:gd name="T6" fmla="*/ 52 w 52"/>
                <a:gd name="T7" fmla="*/ 29 h 58"/>
                <a:gd name="T8" fmla="*/ 29 w 52"/>
                <a:gd name="T9" fmla="*/ 0 h 58"/>
              </a:gdLst>
              <a:ahLst/>
              <a:cxnLst>
                <a:cxn ang="0">
                  <a:pos x="T0" y="T1"/>
                </a:cxn>
                <a:cxn ang="0">
                  <a:pos x="T2" y="T3"/>
                </a:cxn>
                <a:cxn ang="0">
                  <a:pos x="T4" y="T5"/>
                </a:cxn>
                <a:cxn ang="0">
                  <a:pos x="T6" y="T7"/>
                </a:cxn>
                <a:cxn ang="0">
                  <a:pos x="T8" y="T9"/>
                </a:cxn>
              </a:cxnLst>
              <a:rect l="0" t="0" r="r" b="b"/>
              <a:pathLst>
                <a:path w="52" h="58">
                  <a:moveTo>
                    <a:pt x="29" y="0"/>
                  </a:moveTo>
                  <a:lnTo>
                    <a:pt x="0" y="29"/>
                  </a:lnTo>
                  <a:lnTo>
                    <a:pt x="29" y="58"/>
                  </a:lnTo>
                  <a:lnTo>
                    <a:pt x="52" y="29"/>
                  </a:lnTo>
                  <a:lnTo>
                    <a:pt x="29"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0" name="Freeform 120"/>
            <p:cNvSpPr>
              <a:spLocks/>
            </p:cNvSpPr>
            <p:nvPr/>
          </p:nvSpPr>
          <p:spPr bwMode="auto">
            <a:xfrm>
              <a:off x="3234" y="1970"/>
              <a:ext cx="52" cy="53"/>
            </a:xfrm>
            <a:custGeom>
              <a:avLst/>
              <a:gdLst>
                <a:gd name="T0" fmla="*/ 29 w 52"/>
                <a:gd name="T1" fmla="*/ 0 h 53"/>
                <a:gd name="T2" fmla="*/ 0 w 52"/>
                <a:gd name="T3" fmla="*/ 24 h 53"/>
                <a:gd name="T4" fmla="*/ 29 w 52"/>
                <a:gd name="T5" fmla="*/ 53 h 53"/>
                <a:gd name="T6" fmla="*/ 52 w 52"/>
                <a:gd name="T7" fmla="*/ 24 h 53"/>
                <a:gd name="T8" fmla="*/ 29 w 52"/>
                <a:gd name="T9" fmla="*/ 0 h 53"/>
              </a:gdLst>
              <a:ahLst/>
              <a:cxnLst>
                <a:cxn ang="0">
                  <a:pos x="T0" y="T1"/>
                </a:cxn>
                <a:cxn ang="0">
                  <a:pos x="T2" y="T3"/>
                </a:cxn>
                <a:cxn ang="0">
                  <a:pos x="T4" y="T5"/>
                </a:cxn>
                <a:cxn ang="0">
                  <a:pos x="T6" y="T7"/>
                </a:cxn>
                <a:cxn ang="0">
                  <a:pos x="T8" y="T9"/>
                </a:cxn>
              </a:cxnLst>
              <a:rect l="0" t="0" r="r" b="b"/>
              <a:pathLst>
                <a:path w="52" h="53">
                  <a:moveTo>
                    <a:pt x="29" y="0"/>
                  </a:moveTo>
                  <a:lnTo>
                    <a:pt x="0" y="24"/>
                  </a:lnTo>
                  <a:lnTo>
                    <a:pt x="29" y="53"/>
                  </a:lnTo>
                  <a:lnTo>
                    <a:pt x="52" y="24"/>
                  </a:lnTo>
                  <a:lnTo>
                    <a:pt x="29"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1" name="Freeform 121"/>
            <p:cNvSpPr>
              <a:spLocks/>
            </p:cNvSpPr>
            <p:nvPr/>
          </p:nvSpPr>
          <p:spPr bwMode="auto">
            <a:xfrm>
              <a:off x="3623" y="1941"/>
              <a:ext cx="53" cy="53"/>
            </a:xfrm>
            <a:custGeom>
              <a:avLst/>
              <a:gdLst>
                <a:gd name="T0" fmla="*/ 24 w 53"/>
                <a:gd name="T1" fmla="*/ 0 h 53"/>
                <a:gd name="T2" fmla="*/ 0 w 53"/>
                <a:gd name="T3" fmla="*/ 24 h 53"/>
                <a:gd name="T4" fmla="*/ 24 w 53"/>
                <a:gd name="T5" fmla="*/ 53 h 53"/>
                <a:gd name="T6" fmla="*/ 53 w 53"/>
                <a:gd name="T7" fmla="*/ 24 h 53"/>
                <a:gd name="T8" fmla="*/ 24 w 53"/>
                <a:gd name="T9" fmla="*/ 0 h 53"/>
              </a:gdLst>
              <a:ahLst/>
              <a:cxnLst>
                <a:cxn ang="0">
                  <a:pos x="T0" y="T1"/>
                </a:cxn>
                <a:cxn ang="0">
                  <a:pos x="T2" y="T3"/>
                </a:cxn>
                <a:cxn ang="0">
                  <a:pos x="T4" y="T5"/>
                </a:cxn>
                <a:cxn ang="0">
                  <a:pos x="T6" y="T7"/>
                </a:cxn>
                <a:cxn ang="0">
                  <a:pos x="T8" y="T9"/>
                </a:cxn>
              </a:cxnLst>
              <a:rect l="0" t="0" r="r" b="b"/>
              <a:pathLst>
                <a:path w="53" h="53">
                  <a:moveTo>
                    <a:pt x="24" y="0"/>
                  </a:moveTo>
                  <a:lnTo>
                    <a:pt x="0" y="24"/>
                  </a:lnTo>
                  <a:lnTo>
                    <a:pt x="24" y="53"/>
                  </a:lnTo>
                  <a:lnTo>
                    <a:pt x="53" y="24"/>
                  </a:lnTo>
                  <a:lnTo>
                    <a:pt x="24"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2" name="Freeform 122"/>
            <p:cNvSpPr>
              <a:spLocks/>
            </p:cNvSpPr>
            <p:nvPr/>
          </p:nvSpPr>
          <p:spPr bwMode="auto">
            <a:xfrm>
              <a:off x="4007" y="1848"/>
              <a:ext cx="53" cy="53"/>
            </a:xfrm>
            <a:custGeom>
              <a:avLst/>
              <a:gdLst>
                <a:gd name="T0" fmla="*/ 24 w 53"/>
                <a:gd name="T1" fmla="*/ 0 h 53"/>
                <a:gd name="T2" fmla="*/ 0 w 53"/>
                <a:gd name="T3" fmla="*/ 29 h 53"/>
                <a:gd name="T4" fmla="*/ 24 w 53"/>
                <a:gd name="T5" fmla="*/ 53 h 53"/>
                <a:gd name="T6" fmla="*/ 53 w 53"/>
                <a:gd name="T7" fmla="*/ 29 h 53"/>
                <a:gd name="T8" fmla="*/ 24 w 53"/>
                <a:gd name="T9" fmla="*/ 0 h 53"/>
              </a:gdLst>
              <a:ahLst/>
              <a:cxnLst>
                <a:cxn ang="0">
                  <a:pos x="T0" y="T1"/>
                </a:cxn>
                <a:cxn ang="0">
                  <a:pos x="T2" y="T3"/>
                </a:cxn>
                <a:cxn ang="0">
                  <a:pos x="T4" y="T5"/>
                </a:cxn>
                <a:cxn ang="0">
                  <a:pos x="T6" y="T7"/>
                </a:cxn>
                <a:cxn ang="0">
                  <a:pos x="T8" y="T9"/>
                </a:cxn>
              </a:cxnLst>
              <a:rect l="0" t="0" r="r" b="b"/>
              <a:pathLst>
                <a:path w="53" h="53">
                  <a:moveTo>
                    <a:pt x="24" y="0"/>
                  </a:moveTo>
                  <a:lnTo>
                    <a:pt x="0" y="29"/>
                  </a:lnTo>
                  <a:lnTo>
                    <a:pt x="24" y="53"/>
                  </a:lnTo>
                  <a:lnTo>
                    <a:pt x="53" y="29"/>
                  </a:lnTo>
                  <a:lnTo>
                    <a:pt x="24"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3" name="Freeform 123"/>
            <p:cNvSpPr>
              <a:spLocks/>
            </p:cNvSpPr>
            <p:nvPr/>
          </p:nvSpPr>
          <p:spPr bwMode="auto">
            <a:xfrm>
              <a:off x="4391" y="1848"/>
              <a:ext cx="52" cy="53"/>
            </a:xfrm>
            <a:custGeom>
              <a:avLst/>
              <a:gdLst>
                <a:gd name="T0" fmla="*/ 23 w 52"/>
                <a:gd name="T1" fmla="*/ 0 h 53"/>
                <a:gd name="T2" fmla="*/ 0 w 52"/>
                <a:gd name="T3" fmla="*/ 29 h 53"/>
                <a:gd name="T4" fmla="*/ 23 w 52"/>
                <a:gd name="T5" fmla="*/ 53 h 53"/>
                <a:gd name="T6" fmla="*/ 52 w 52"/>
                <a:gd name="T7" fmla="*/ 29 h 53"/>
                <a:gd name="T8" fmla="*/ 23 w 52"/>
                <a:gd name="T9" fmla="*/ 0 h 53"/>
              </a:gdLst>
              <a:ahLst/>
              <a:cxnLst>
                <a:cxn ang="0">
                  <a:pos x="T0" y="T1"/>
                </a:cxn>
                <a:cxn ang="0">
                  <a:pos x="T2" y="T3"/>
                </a:cxn>
                <a:cxn ang="0">
                  <a:pos x="T4" y="T5"/>
                </a:cxn>
                <a:cxn ang="0">
                  <a:pos x="T6" y="T7"/>
                </a:cxn>
                <a:cxn ang="0">
                  <a:pos x="T8" y="T9"/>
                </a:cxn>
              </a:cxnLst>
              <a:rect l="0" t="0" r="r" b="b"/>
              <a:pathLst>
                <a:path w="52" h="53">
                  <a:moveTo>
                    <a:pt x="23" y="0"/>
                  </a:moveTo>
                  <a:lnTo>
                    <a:pt x="0" y="29"/>
                  </a:lnTo>
                  <a:lnTo>
                    <a:pt x="23" y="53"/>
                  </a:lnTo>
                  <a:lnTo>
                    <a:pt x="52" y="29"/>
                  </a:lnTo>
                  <a:lnTo>
                    <a:pt x="23"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4" name="Freeform 124"/>
            <p:cNvSpPr>
              <a:spLocks/>
            </p:cNvSpPr>
            <p:nvPr/>
          </p:nvSpPr>
          <p:spPr bwMode="auto">
            <a:xfrm>
              <a:off x="4775" y="1848"/>
              <a:ext cx="52" cy="53"/>
            </a:xfrm>
            <a:custGeom>
              <a:avLst/>
              <a:gdLst>
                <a:gd name="T0" fmla="*/ 29 w 52"/>
                <a:gd name="T1" fmla="*/ 0 h 53"/>
                <a:gd name="T2" fmla="*/ 0 w 52"/>
                <a:gd name="T3" fmla="*/ 29 h 53"/>
                <a:gd name="T4" fmla="*/ 29 w 52"/>
                <a:gd name="T5" fmla="*/ 53 h 53"/>
                <a:gd name="T6" fmla="*/ 52 w 52"/>
                <a:gd name="T7" fmla="*/ 29 h 53"/>
                <a:gd name="T8" fmla="*/ 29 w 52"/>
                <a:gd name="T9" fmla="*/ 0 h 53"/>
              </a:gdLst>
              <a:ahLst/>
              <a:cxnLst>
                <a:cxn ang="0">
                  <a:pos x="T0" y="T1"/>
                </a:cxn>
                <a:cxn ang="0">
                  <a:pos x="T2" y="T3"/>
                </a:cxn>
                <a:cxn ang="0">
                  <a:pos x="T4" y="T5"/>
                </a:cxn>
                <a:cxn ang="0">
                  <a:pos x="T6" y="T7"/>
                </a:cxn>
                <a:cxn ang="0">
                  <a:pos x="T8" y="T9"/>
                </a:cxn>
              </a:cxnLst>
              <a:rect l="0" t="0" r="r" b="b"/>
              <a:pathLst>
                <a:path w="52" h="53">
                  <a:moveTo>
                    <a:pt x="29" y="0"/>
                  </a:moveTo>
                  <a:lnTo>
                    <a:pt x="0" y="29"/>
                  </a:lnTo>
                  <a:lnTo>
                    <a:pt x="29" y="53"/>
                  </a:lnTo>
                  <a:lnTo>
                    <a:pt x="52" y="29"/>
                  </a:lnTo>
                  <a:lnTo>
                    <a:pt x="29" y="0"/>
                  </a:lnTo>
                  <a:close/>
                </a:path>
              </a:pathLst>
            </a:custGeom>
            <a:solidFill>
              <a:srgbClr val="1A476F"/>
            </a:solidFill>
            <a:ln w="11">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5" name="Freeform 125"/>
            <p:cNvSpPr>
              <a:spLocks/>
            </p:cNvSpPr>
            <p:nvPr/>
          </p:nvSpPr>
          <p:spPr bwMode="auto">
            <a:xfrm>
              <a:off x="571" y="1662"/>
              <a:ext cx="4233" cy="1152"/>
            </a:xfrm>
            <a:custGeom>
              <a:avLst/>
              <a:gdLst>
                <a:gd name="T0" fmla="*/ 0 w 728"/>
                <a:gd name="T1" fmla="*/ 198 h 198"/>
                <a:gd name="T2" fmla="*/ 66 w 728"/>
                <a:gd name="T3" fmla="*/ 198 h 198"/>
                <a:gd name="T4" fmla="*/ 132 w 728"/>
                <a:gd name="T5" fmla="*/ 198 h 198"/>
                <a:gd name="T6" fmla="*/ 198 w 728"/>
                <a:gd name="T7" fmla="*/ 198 h 198"/>
                <a:gd name="T8" fmla="*/ 265 w 728"/>
                <a:gd name="T9" fmla="*/ 198 h 198"/>
                <a:gd name="T10" fmla="*/ 331 w 728"/>
                <a:gd name="T11" fmla="*/ 198 h 198"/>
                <a:gd name="T12" fmla="*/ 397 w 728"/>
                <a:gd name="T13" fmla="*/ 198 h 198"/>
                <a:gd name="T14" fmla="*/ 463 w 728"/>
                <a:gd name="T15" fmla="*/ 145 h 198"/>
                <a:gd name="T16" fmla="*/ 529 w 728"/>
                <a:gd name="T17" fmla="*/ 121 h 198"/>
                <a:gd name="T18" fmla="*/ 595 w 728"/>
                <a:gd name="T19" fmla="*/ 66 h 198"/>
                <a:gd name="T20" fmla="*/ 661 w 728"/>
                <a:gd name="T21" fmla="*/ 54 h 198"/>
                <a:gd name="T22" fmla="*/ 728 w 728"/>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8" h="198">
                  <a:moveTo>
                    <a:pt x="0" y="198"/>
                  </a:moveTo>
                  <a:lnTo>
                    <a:pt x="66" y="198"/>
                  </a:lnTo>
                  <a:lnTo>
                    <a:pt x="132" y="198"/>
                  </a:lnTo>
                  <a:lnTo>
                    <a:pt x="198" y="198"/>
                  </a:lnTo>
                  <a:lnTo>
                    <a:pt x="265" y="198"/>
                  </a:lnTo>
                  <a:lnTo>
                    <a:pt x="331" y="198"/>
                  </a:lnTo>
                  <a:lnTo>
                    <a:pt x="397" y="198"/>
                  </a:lnTo>
                  <a:lnTo>
                    <a:pt x="463" y="145"/>
                  </a:lnTo>
                  <a:lnTo>
                    <a:pt x="529" y="121"/>
                  </a:lnTo>
                  <a:lnTo>
                    <a:pt x="595" y="66"/>
                  </a:lnTo>
                  <a:lnTo>
                    <a:pt x="661" y="54"/>
                  </a:lnTo>
                  <a:lnTo>
                    <a:pt x="728" y="0"/>
                  </a:lnTo>
                </a:path>
              </a:pathLst>
            </a:custGeom>
            <a:noFill/>
            <a:ln w="11">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6" name="Line 126"/>
            <p:cNvSpPr>
              <a:spLocks noChangeShapeType="1"/>
            </p:cNvSpPr>
            <p:nvPr/>
          </p:nvSpPr>
          <p:spPr bwMode="auto">
            <a:xfrm>
              <a:off x="571" y="2790"/>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7" name="Line 127"/>
            <p:cNvSpPr>
              <a:spLocks noChangeShapeType="1"/>
            </p:cNvSpPr>
            <p:nvPr/>
          </p:nvSpPr>
          <p:spPr bwMode="auto">
            <a:xfrm>
              <a:off x="542" y="2814"/>
              <a:ext cx="58"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8" name="Line 128"/>
            <p:cNvSpPr>
              <a:spLocks noChangeShapeType="1"/>
            </p:cNvSpPr>
            <p:nvPr/>
          </p:nvSpPr>
          <p:spPr bwMode="auto">
            <a:xfrm>
              <a:off x="955" y="2790"/>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69" name="Line 129"/>
            <p:cNvSpPr>
              <a:spLocks noChangeShapeType="1"/>
            </p:cNvSpPr>
            <p:nvPr/>
          </p:nvSpPr>
          <p:spPr bwMode="auto">
            <a:xfrm>
              <a:off x="931" y="2814"/>
              <a:ext cx="53"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0" name="Line 130"/>
            <p:cNvSpPr>
              <a:spLocks noChangeShapeType="1"/>
            </p:cNvSpPr>
            <p:nvPr/>
          </p:nvSpPr>
          <p:spPr bwMode="auto">
            <a:xfrm>
              <a:off x="1338" y="2790"/>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1" name="Line 131"/>
            <p:cNvSpPr>
              <a:spLocks noChangeShapeType="1"/>
            </p:cNvSpPr>
            <p:nvPr/>
          </p:nvSpPr>
          <p:spPr bwMode="auto">
            <a:xfrm>
              <a:off x="1315" y="2814"/>
              <a:ext cx="52"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2" name="Line 132"/>
            <p:cNvSpPr>
              <a:spLocks noChangeShapeType="1"/>
            </p:cNvSpPr>
            <p:nvPr/>
          </p:nvSpPr>
          <p:spPr bwMode="auto">
            <a:xfrm>
              <a:off x="1722" y="2790"/>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3" name="Line 133"/>
            <p:cNvSpPr>
              <a:spLocks noChangeShapeType="1"/>
            </p:cNvSpPr>
            <p:nvPr/>
          </p:nvSpPr>
          <p:spPr bwMode="auto">
            <a:xfrm>
              <a:off x="1699" y="2814"/>
              <a:ext cx="52"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4" name="Line 134"/>
            <p:cNvSpPr>
              <a:spLocks noChangeShapeType="1"/>
            </p:cNvSpPr>
            <p:nvPr/>
          </p:nvSpPr>
          <p:spPr bwMode="auto">
            <a:xfrm>
              <a:off x="2112" y="2790"/>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5" name="Line 135"/>
            <p:cNvSpPr>
              <a:spLocks noChangeShapeType="1"/>
            </p:cNvSpPr>
            <p:nvPr/>
          </p:nvSpPr>
          <p:spPr bwMode="auto">
            <a:xfrm>
              <a:off x="2083" y="2814"/>
              <a:ext cx="58"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6" name="Line 136"/>
            <p:cNvSpPr>
              <a:spLocks noChangeShapeType="1"/>
            </p:cNvSpPr>
            <p:nvPr/>
          </p:nvSpPr>
          <p:spPr bwMode="auto">
            <a:xfrm>
              <a:off x="2495" y="2790"/>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7" name="Line 137"/>
            <p:cNvSpPr>
              <a:spLocks noChangeShapeType="1"/>
            </p:cNvSpPr>
            <p:nvPr/>
          </p:nvSpPr>
          <p:spPr bwMode="auto">
            <a:xfrm>
              <a:off x="2466" y="2814"/>
              <a:ext cx="59"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8" name="Line 138"/>
            <p:cNvSpPr>
              <a:spLocks noChangeShapeType="1"/>
            </p:cNvSpPr>
            <p:nvPr/>
          </p:nvSpPr>
          <p:spPr bwMode="auto">
            <a:xfrm>
              <a:off x="2879" y="2790"/>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79" name="Line 139"/>
            <p:cNvSpPr>
              <a:spLocks noChangeShapeType="1"/>
            </p:cNvSpPr>
            <p:nvPr/>
          </p:nvSpPr>
          <p:spPr bwMode="auto">
            <a:xfrm>
              <a:off x="2850" y="2814"/>
              <a:ext cx="58"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0" name="Line 140"/>
            <p:cNvSpPr>
              <a:spLocks noChangeShapeType="1"/>
            </p:cNvSpPr>
            <p:nvPr/>
          </p:nvSpPr>
          <p:spPr bwMode="auto">
            <a:xfrm>
              <a:off x="3263" y="2476"/>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1" name="Line 141"/>
            <p:cNvSpPr>
              <a:spLocks noChangeShapeType="1"/>
            </p:cNvSpPr>
            <p:nvPr/>
          </p:nvSpPr>
          <p:spPr bwMode="auto">
            <a:xfrm>
              <a:off x="3234" y="2505"/>
              <a:ext cx="58"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2" name="Line 142"/>
            <p:cNvSpPr>
              <a:spLocks noChangeShapeType="1"/>
            </p:cNvSpPr>
            <p:nvPr/>
          </p:nvSpPr>
          <p:spPr bwMode="auto">
            <a:xfrm>
              <a:off x="3647" y="2337"/>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3" name="Line 143"/>
            <p:cNvSpPr>
              <a:spLocks noChangeShapeType="1"/>
            </p:cNvSpPr>
            <p:nvPr/>
          </p:nvSpPr>
          <p:spPr bwMode="auto">
            <a:xfrm>
              <a:off x="3623" y="2366"/>
              <a:ext cx="53"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4" name="Line 144"/>
            <p:cNvSpPr>
              <a:spLocks noChangeShapeType="1"/>
            </p:cNvSpPr>
            <p:nvPr/>
          </p:nvSpPr>
          <p:spPr bwMode="auto">
            <a:xfrm>
              <a:off x="4031" y="2017"/>
              <a:ext cx="0" cy="58"/>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5" name="Line 145"/>
            <p:cNvSpPr>
              <a:spLocks noChangeShapeType="1"/>
            </p:cNvSpPr>
            <p:nvPr/>
          </p:nvSpPr>
          <p:spPr bwMode="auto">
            <a:xfrm>
              <a:off x="4007" y="2046"/>
              <a:ext cx="53"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6" name="Line 146"/>
            <p:cNvSpPr>
              <a:spLocks noChangeShapeType="1"/>
            </p:cNvSpPr>
            <p:nvPr/>
          </p:nvSpPr>
          <p:spPr bwMode="auto">
            <a:xfrm>
              <a:off x="4414" y="1953"/>
              <a:ext cx="0" cy="52"/>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7" name="Line 147"/>
            <p:cNvSpPr>
              <a:spLocks noChangeShapeType="1"/>
            </p:cNvSpPr>
            <p:nvPr/>
          </p:nvSpPr>
          <p:spPr bwMode="auto">
            <a:xfrm>
              <a:off x="4391" y="1976"/>
              <a:ext cx="52"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8" name="Line 148"/>
            <p:cNvSpPr>
              <a:spLocks noChangeShapeType="1"/>
            </p:cNvSpPr>
            <p:nvPr/>
          </p:nvSpPr>
          <p:spPr bwMode="auto">
            <a:xfrm>
              <a:off x="4804" y="1639"/>
              <a:ext cx="0" cy="52"/>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89" name="Line 149"/>
            <p:cNvSpPr>
              <a:spLocks noChangeShapeType="1"/>
            </p:cNvSpPr>
            <p:nvPr/>
          </p:nvSpPr>
          <p:spPr bwMode="auto">
            <a:xfrm>
              <a:off x="4775" y="1662"/>
              <a:ext cx="58" cy="0"/>
            </a:xfrm>
            <a:prstGeom prst="line">
              <a:avLst/>
            </a:prstGeom>
            <a:noFill/>
            <a:ln w="11">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0" name="Freeform 150"/>
            <p:cNvSpPr>
              <a:spLocks/>
            </p:cNvSpPr>
            <p:nvPr/>
          </p:nvSpPr>
          <p:spPr bwMode="auto">
            <a:xfrm>
              <a:off x="571" y="435"/>
              <a:ext cx="4233" cy="2413"/>
            </a:xfrm>
            <a:custGeom>
              <a:avLst/>
              <a:gdLst>
                <a:gd name="T0" fmla="*/ 0 w 728"/>
                <a:gd name="T1" fmla="*/ 415 h 415"/>
                <a:gd name="T2" fmla="*/ 66 w 728"/>
                <a:gd name="T3" fmla="*/ 415 h 415"/>
                <a:gd name="T4" fmla="*/ 132 w 728"/>
                <a:gd name="T5" fmla="*/ 415 h 415"/>
                <a:gd name="T6" fmla="*/ 198 w 728"/>
                <a:gd name="T7" fmla="*/ 415 h 415"/>
                <a:gd name="T8" fmla="*/ 265 w 728"/>
                <a:gd name="T9" fmla="*/ 415 h 415"/>
                <a:gd name="T10" fmla="*/ 331 w 728"/>
                <a:gd name="T11" fmla="*/ 415 h 415"/>
                <a:gd name="T12" fmla="*/ 397 w 728"/>
                <a:gd name="T13" fmla="*/ 228 h 415"/>
                <a:gd name="T14" fmla="*/ 463 w 728"/>
                <a:gd name="T15" fmla="*/ 122 h 415"/>
                <a:gd name="T16" fmla="*/ 529 w 728"/>
                <a:gd name="T17" fmla="*/ 39 h 415"/>
                <a:gd name="T18" fmla="*/ 595 w 728"/>
                <a:gd name="T19" fmla="*/ 17 h 415"/>
                <a:gd name="T20" fmla="*/ 661 w 728"/>
                <a:gd name="T21" fmla="*/ 11 h 415"/>
                <a:gd name="T22" fmla="*/ 728 w 728"/>
                <a:gd name="T2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8" h="415">
                  <a:moveTo>
                    <a:pt x="0" y="415"/>
                  </a:moveTo>
                  <a:lnTo>
                    <a:pt x="66" y="415"/>
                  </a:lnTo>
                  <a:lnTo>
                    <a:pt x="132" y="415"/>
                  </a:lnTo>
                  <a:lnTo>
                    <a:pt x="198" y="415"/>
                  </a:lnTo>
                  <a:lnTo>
                    <a:pt x="265" y="415"/>
                  </a:lnTo>
                  <a:lnTo>
                    <a:pt x="331" y="415"/>
                  </a:lnTo>
                  <a:lnTo>
                    <a:pt x="397" y="228"/>
                  </a:lnTo>
                  <a:lnTo>
                    <a:pt x="463" y="122"/>
                  </a:lnTo>
                  <a:lnTo>
                    <a:pt x="529" y="39"/>
                  </a:lnTo>
                  <a:lnTo>
                    <a:pt x="595" y="17"/>
                  </a:lnTo>
                  <a:lnTo>
                    <a:pt x="661" y="11"/>
                  </a:lnTo>
                  <a:lnTo>
                    <a:pt x="728" y="0"/>
                  </a:lnTo>
                </a:path>
              </a:pathLst>
            </a:custGeom>
            <a:noFill/>
            <a:ln w="11">
              <a:solidFill>
                <a:srgbClr val="5575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1" name="Oval 151"/>
            <p:cNvSpPr>
              <a:spLocks noChangeArrowheads="1"/>
            </p:cNvSpPr>
            <p:nvPr/>
          </p:nvSpPr>
          <p:spPr bwMode="auto">
            <a:xfrm>
              <a:off x="553" y="2831"/>
              <a:ext cx="29"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2" name="Oval 152"/>
            <p:cNvSpPr>
              <a:spLocks noChangeArrowheads="1"/>
            </p:cNvSpPr>
            <p:nvPr/>
          </p:nvSpPr>
          <p:spPr bwMode="auto">
            <a:xfrm>
              <a:off x="937" y="2831"/>
              <a:ext cx="29"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3" name="Oval 153"/>
            <p:cNvSpPr>
              <a:spLocks noChangeArrowheads="1"/>
            </p:cNvSpPr>
            <p:nvPr/>
          </p:nvSpPr>
          <p:spPr bwMode="auto">
            <a:xfrm>
              <a:off x="1321" y="2831"/>
              <a:ext cx="29"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4" name="Oval 154"/>
            <p:cNvSpPr>
              <a:spLocks noChangeArrowheads="1"/>
            </p:cNvSpPr>
            <p:nvPr/>
          </p:nvSpPr>
          <p:spPr bwMode="auto">
            <a:xfrm>
              <a:off x="1705" y="2831"/>
              <a:ext cx="35"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5" name="Oval 155"/>
            <p:cNvSpPr>
              <a:spLocks noChangeArrowheads="1"/>
            </p:cNvSpPr>
            <p:nvPr/>
          </p:nvSpPr>
          <p:spPr bwMode="auto">
            <a:xfrm>
              <a:off x="2088" y="2831"/>
              <a:ext cx="29"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6" name="Oval 156"/>
            <p:cNvSpPr>
              <a:spLocks noChangeArrowheads="1"/>
            </p:cNvSpPr>
            <p:nvPr/>
          </p:nvSpPr>
          <p:spPr bwMode="auto">
            <a:xfrm>
              <a:off x="2472" y="2831"/>
              <a:ext cx="35"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7" name="Oval 157"/>
            <p:cNvSpPr>
              <a:spLocks noChangeArrowheads="1"/>
            </p:cNvSpPr>
            <p:nvPr/>
          </p:nvSpPr>
          <p:spPr bwMode="auto">
            <a:xfrm>
              <a:off x="2862" y="1744"/>
              <a:ext cx="29"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8" name="Oval 158"/>
            <p:cNvSpPr>
              <a:spLocks noChangeArrowheads="1"/>
            </p:cNvSpPr>
            <p:nvPr/>
          </p:nvSpPr>
          <p:spPr bwMode="auto">
            <a:xfrm>
              <a:off x="3246" y="1127"/>
              <a:ext cx="29" cy="35"/>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99" name="Oval 159"/>
            <p:cNvSpPr>
              <a:spLocks noChangeArrowheads="1"/>
            </p:cNvSpPr>
            <p:nvPr/>
          </p:nvSpPr>
          <p:spPr bwMode="auto">
            <a:xfrm>
              <a:off x="3629" y="639"/>
              <a:ext cx="29" cy="35"/>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0" name="Oval 160"/>
            <p:cNvSpPr>
              <a:spLocks noChangeArrowheads="1"/>
            </p:cNvSpPr>
            <p:nvPr/>
          </p:nvSpPr>
          <p:spPr bwMode="auto">
            <a:xfrm>
              <a:off x="4013" y="517"/>
              <a:ext cx="29" cy="35"/>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1" name="Oval 161"/>
            <p:cNvSpPr>
              <a:spLocks noChangeArrowheads="1"/>
            </p:cNvSpPr>
            <p:nvPr/>
          </p:nvSpPr>
          <p:spPr bwMode="auto">
            <a:xfrm>
              <a:off x="4397" y="482"/>
              <a:ext cx="35" cy="29"/>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2" name="Oval 162"/>
            <p:cNvSpPr>
              <a:spLocks noChangeArrowheads="1"/>
            </p:cNvSpPr>
            <p:nvPr/>
          </p:nvSpPr>
          <p:spPr bwMode="auto">
            <a:xfrm>
              <a:off x="4781" y="418"/>
              <a:ext cx="29" cy="35"/>
            </a:xfrm>
            <a:prstGeom prst="ellipse">
              <a:avLst/>
            </a:prstGeom>
            <a:solidFill>
              <a:srgbClr val="55752F"/>
            </a:solidFill>
            <a:ln w="11">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3" name="Line 163"/>
            <p:cNvSpPr>
              <a:spLocks noChangeShapeType="1"/>
            </p:cNvSpPr>
            <p:nvPr/>
          </p:nvSpPr>
          <p:spPr bwMode="auto">
            <a:xfrm flipV="1">
              <a:off x="489" y="360"/>
              <a:ext cx="0" cy="293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4" name="Line 164"/>
            <p:cNvSpPr>
              <a:spLocks noChangeShapeType="1"/>
            </p:cNvSpPr>
            <p:nvPr/>
          </p:nvSpPr>
          <p:spPr bwMode="auto">
            <a:xfrm flipH="1">
              <a:off x="443" y="3221"/>
              <a:ext cx="46"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5" name="Rectangle 165"/>
            <p:cNvSpPr>
              <a:spLocks noChangeArrowheads="1"/>
            </p:cNvSpPr>
            <p:nvPr/>
          </p:nvSpPr>
          <p:spPr bwMode="auto">
            <a:xfrm rot="16200000">
              <a:off x="286" y="3134"/>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.2</a:t>
              </a:r>
              <a:endParaRPr lang="en-US" sz="1800" b="0" smtClean="0">
                <a:solidFill>
                  <a:srgbClr val="000000"/>
                </a:solidFill>
                <a:latin typeface="Arial" pitchFamily="34" charset="0"/>
                <a:cs typeface="Arial" pitchFamily="34" charset="0"/>
              </a:endParaRPr>
            </a:p>
          </p:txBody>
        </p:sp>
        <p:sp>
          <p:nvSpPr>
            <p:cNvPr id="37006" name="Line 166"/>
            <p:cNvSpPr>
              <a:spLocks noChangeShapeType="1"/>
            </p:cNvSpPr>
            <p:nvPr/>
          </p:nvSpPr>
          <p:spPr bwMode="auto">
            <a:xfrm flipH="1">
              <a:off x="443" y="2558"/>
              <a:ext cx="46"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7" name="Rectangle 167"/>
            <p:cNvSpPr>
              <a:spLocks noChangeArrowheads="1"/>
            </p:cNvSpPr>
            <p:nvPr/>
          </p:nvSpPr>
          <p:spPr bwMode="auto">
            <a:xfrm rot="16200000">
              <a:off x="286" y="2471"/>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.3</a:t>
              </a:r>
              <a:endParaRPr lang="en-US" sz="1800" b="0" smtClean="0">
                <a:solidFill>
                  <a:srgbClr val="000000"/>
                </a:solidFill>
                <a:latin typeface="Arial" pitchFamily="34" charset="0"/>
                <a:cs typeface="Arial" pitchFamily="34" charset="0"/>
              </a:endParaRPr>
            </a:p>
          </p:txBody>
        </p:sp>
        <p:sp>
          <p:nvSpPr>
            <p:cNvPr id="37008" name="Line 168"/>
            <p:cNvSpPr>
              <a:spLocks noChangeShapeType="1"/>
            </p:cNvSpPr>
            <p:nvPr/>
          </p:nvSpPr>
          <p:spPr bwMode="auto">
            <a:xfrm flipH="1">
              <a:off x="443" y="1901"/>
              <a:ext cx="46"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09" name="Rectangle 169"/>
            <p:cNvSpPr>
              <a:spLocks noChangeArrowheads="1"/>
            </p:cNvSpPr>
            <p:nvPr/>
          </p:nvSpPr>
          <p:spPr bwMode="auto">
            <a:xfrm rot="16200000">
              <a:off x="286" y="1814"/>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.4</a:t>
              </a:r>
              <a:endParaRPr lang="en-US" sz="1800" b="0" smtClean="0">
                <a:solidFill>
                  <a:srgbClr val="000000"/>
                </a:solidFill>
                <a:latin typeface="Arial" pitchFamily="34" charset="0"/>
                <a:cs typeface="Arial" pitchFamily="34" charset="0"/>
              </a:endParaRPr>
            </a:p>
          </p:txBody>
        </p:sp>
        <p:sp>
          <p:nvSpPr>
            <p:cNvPr id="37010" name="Line 170"/>
            <p:cNvSpPr>
              <a:spLocks noChangeShapeType="1"/>
            </p:cNvSpPr>
            <p:nvPr/>
          </p:nvSpPr>
          <p:spPr bwMode="auto">
            <a:xfrm flipH="1">
              <a:off x="443" y="1244"/>
              <a:ext cx="46"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11" name="Rectangle 171"/>
            <p:cNvSpPr>
              <a:spLocks noChangeArrowheads="1"/>
            </p:cNvSpPr>
            <p:nvPr/>
          </p:nvSpPr>
          <p:spPr bwMode="auto">
            <a:xfrm rot="16200000">
              <a:off x="286" y="1157"/>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.5</a:t>
              </a:r>
              <a:endParaRPr lang="en-US" sz="1800" b="0" smtClean="0">
                <a:solidFill>
                  <a:srgbClr val="000000"/>
                </a:solidFill>
                <a:latin typeface="Arial" pitchFamily="34" charset="0"/>
                <a:cs typeface="Arial" pitchFamily="34" charset="0"/>
              </a:endParaRPr>
            </a:p>
          </p:txBody>
        </p:sp>
        <p:sp>
          <p:nvSpPr>
            <p:cNvPr id="37012" name="Line 172"/>
            <p:cNvSpPr>
              <a:spLocks noChangeShapeType="1"/>
            </p:cNvSpPr>
            <p:nvPr/>
          </p:nvSpPr>
          <p:spPr bwMode="auto">
            <a:xfrm flipH="1">
              <a:off x="443" y="587"/>
              <a:ext cx="46"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13" name="Rectangle 173"/>
            <p:cNvSpPr>
              <a:spLocks noChangeArrowheads="1"/>
            </p:cNvSpPr>
            <p:nvPr/>
          </p:nvSpPr>
          <p:spPr bwMode="auto">
            <a:xfrm rot="16200000">
              <a:off x="287" y="500"/>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.6</a:t>
              </a:r>
              <a:endParaRPr lang="en-US" sz="1800" b="0" smtClean="0">
                <a:solidFill>
                  <a:srgbClr val="000000"/>
                </a:solidFill>
                <a:latin typeface="Arial" pitchFamily="34" charset="0"/>
                <a:cs typeface="Arial" pitchFamily="34" charset="0"/>
              </a:endParaRPr>
            </a:p>
          </p:txBody>
        </p:sp>
        <p:sp>
          <p:nvSpPr>
            <p:cNvPr id="37014" name="Line 174"/>
            <p:cNvSpPr>
              <a:spLocks noChangeShapeType="1"/>
            </p:cNvSpPr>
            <p:nvPr/>
          </p:nvSpPr>
          <p:spPr bwMode="auto">
            <a:xfrm>
              <a:off x="489" y="3296"/>
              <a:ext cx="4390"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15" name="Line 175"/>
            <p:cNvSpPr>
              <a:spLocks noChangeShapeType="1"/>
            </p:cNvSpPr>
            <p:nvPr/>
          </p:nvSpPr>
          <p:spPr bwMode="auto">
            <a:xfrm>
              <a:off x="571"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16" name="Rectangle 176"/>
            <p:cNvSpPr>
              <a:spLocks noChangeArrowheads="1"/>
            </p:cNvSpPr>
            <p:nvPr/>
          </p:nvSpPr>
          <p:spPr bwMode="auto">
            <a:xfrm>
              <a:off x="449" y="3366"/>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-10</a:t>
              </a:r>
              <a:endParaRPr lang="en-US" sz="1800" b="0" smtClean="0">
                <a:solidFill>
                  <a:srgbClr val="000000"/>
                </a:solidFill>
                <a:latin typeface="Arial" pitchFamily="34" charset="0"/>
                <a:cs typeface="Arial" pitchFamily="34" charset="0"/>
              </a:endParaRPr>
            </a:p>
          </p:txBody>
        </p:sp>
        <p:sp>
          <p:nvSpPr>
            <p:cNvPr id="37017" name="Line 177"/>
            <p:cNvSpPr>
              <a:spLocks noChangeShapeType="1"/>
            </p:cNvSpPr>
            <p:nvPr/>
          </p:nvSpPr>
          <p:spPr bwMode="auto">
            <a:xfrm>
              <a:off x="955"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18" name="Rectangle 178"/>
            <p:cNvSpPr>
              <a:spLocks noChangeArrowheads="1"/>
            </p:cNvSpPr>
            <p:nvPr/>
          </p:nvSpPr>
          <p:spPr bwMode="auto">
            <a:xfrm>
              <a:off x="868" y="3366"/>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-8</a:t>
              </a:r>
              <a:endParaRPr lang="en-US" sz="1800" b="0" smtClean="0">
                <a:solidFill>
                  <a:srgbClr val="000000"/>
                </a:solidFill>
                <a:latin typeface="Arial" pitchFamily="34" charset="0"/>
                <a:cs typeface="Arial" pitchFamily="34" charset="0"/>
              </a:endParaRPr>
            </a:p>
          </p:txBody>
        </p:sp>
        <p:sp>
          <p:nvSpPr>
            <p:cNvPr id="37019" name="Line 179"/>
            <p:cNvSpPr>
              <a:spLocks noChangeShapeType="1"/>
            </p:cNvSpPr>
            <p:nvPr/>
          </p:nvSpPr>
          <p:spPr bwMode="auto">
            <a:xfrm>
              <a:off x="1338"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20" name="Rectangle 180"/>
            <p:cNvSpPr>
              <a:spLocks noChangeArrowheads="1"/>
            </p:cNvSpPr>
            <p:nvPr/>
          </p:nvSpPr>
          <p:spPr bwMode="auto">
            <a:xfrm>
              <a:off x="1251" y="3366"/>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-6</a:t>
              </a:r>
              <a:endParaRPr lang="en-US" sz="1800" b="0" smtClean="0">
                <a:solidFill>
                  <a:srgbClr val="000000"/>
                </a:solidFill>
                <a:latin typeface="Arial" pitchFamily="34" charset="0"/>
                <a:cs typeface="Arial" pitchFamily="34" charset="0"/>
              </a:endParaRPr>
            </a:p>
          </p:txBody>
        </p:sp>
        <p:sp>
          <p:nvSpPr>
            <p:cNvPr id="37021" name="Line 181"/>
            <p:cNvSpPr>
              <a:spLocks noChangeShapeType="1"/>
            </p:cNvSpPr>
            <p:nvPr/>
          </p:nvSpPr>
          <p:spPr bwMode="auto">
            <a:xfrm>
              <a:off x="1722"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22" name="Rectangle 182"/>
            <p:cNvSpPr>
              <a:spLocks noChangeArrowheads="1"/>
            </p:cNvSpPr>
            <p:nvPr/>
          </p:nvSpPr>
          <p:spPr bwMode="auto">
            <a:xfrm>
              <a:off x="1635" y="3366"/>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-4</a:t>
              </a:r>
              <a:endParaRPr lang="en-US" sz="1800" b="0" smtClean="0">
                <a:solidFill>
                  <a:srgbClr val="000000"/>
                </a:solidFill>
                <a:latin typeface="Arial" pitchFamily="34" charset="0"/>
                <a:cs typeface="Arial" pitchFamily="34" charset="0"/>
              </a:endParaRPr>
            </a:p>
          </p:txBody>
        </p:sp>
        <p:sp>
          <p:nvSpPr>
            <p:cNvPr id="37023" name="Line 183"/>
            <p:cNvSpPr>
              <a:spLocks noChangeShapeType="1"/>
            </p:cNvSpPr>
            <p:nvPr/>
          </p:nvSpPr>
          <p:spPr bwMode="auto">
            <a:xfrm>
              <a:off x="2112"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24" name="Rectangle 184"/>
            <p:cNvSpPr>
              <a:spLocks noChangeArrowheads="1"/>
            </p:cNvSpPr>
            <p:nvPr/>
          </p:nvSpPr>
          <p:spPr bwMode="auto">
            <a:xfrm>
              <a:off x="2025" y="3366"/>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-2</a:t>
              </a:r>
              <a:endParaRPr lang="en-US" sz="1800" b="0" smtClean="0">
                <a:solidFill>
                  <a:srgbClr val="000000"/>
                </a:solidFill>
                <a:latin typeface="Arial" pitchFamily="34" charset="0"/>
                <a:cs typeface="Arial" pitchFamily="34" charset="0"/>
              </a:endParaRPr>
            </a:p>
          </p:txBody>
        </p:sp>
        <p:sp>
          <p:nvSpPr>
            <p:cNvPr id="37025" name="Line 185"/>
            <p:cNvSpPr>
              <a:spLocks noChangeShapeType="1"/>
            </p:cNvSpPr>
            <p:nvPr/>
          </p:nvSpPr>
          <p:spPr bwMode="auto">
            <a:xfrm>
              <a:off x="2495"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26" name="Rectangle 186"/>
            <p:cNvSpPr>
              <a:spLocks noChangeArrowheads="1"/>
            </p:cNvSpPr>
            <p:nvPr/>
          </p:nvSpPr>
          <p:spPr bwMode="auto">
            <a:xfrm>
              <a:off x="2431" y="3366"/>
              <a:ext cx="1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0</a:t>
              </a:r>
              <a:endParaRPr lang="en-US" sz="1800" b="0" smtClean="0">
                <a:solidFill>
                  <a:srgbClr val="000000"/>
                </a:solidFill>
                <a:latin typeface="Arial" pitchFamily="34" charset="0"/>
                <a:cs typeface="Arial" pitchFamily="34" charset="0"/>
              </a:endParaRPr>
            </a:p>
          </p:txBody>
        </p:sp>
        <p:sp>
          <p:nvSpPr>
            <p:cNvPr id="37027" name="Line 187"/>
            <p:cNvSpPr>
              <a:spLocks noChangeShapeType="1"/>
            </p:cNvSpPr>
            <p:nvPr/>
          </p:nvSpPr>
          <p:spPr bwMode="auto">
            <a:xfrm>
              <a:off x="2879"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28" name="Rectangle 188"/>
            <p:cNvSpPr>
              <a:spLocks noChangeArrowheads="1"/>
            </p:cNvSpPr>
            <p:nvPr/>
          </p:nvSpPr>
          <p:spPr bwMode="auto">
            <a:xfrm>
              <a:off x="2815" y="3366"/>
              <a:ext cx="1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dirty="0" smtClean="0">
                  <a:solidFill>
                    <a:srgbClr val="000000"/>
                  </a:solidFill>
                  <a:latin typeface="Arial" pitchFamily="34" charset="0"/>
                  <a:cs typeface="Arial" pitchFamily="34" charset="0"/>
                </a:rPr>
                <a:t>2</a:t>
              </a:r>
              <a:endParaRPr lang="en-US" sz="1800" b="0" dirty="0" smtClean="0">
                <a:solidFill>
                  <a:srgbClr val="000000"/>
                </a:solidFill>
                <a:latin typeface="Arial" pitchFamily="34" charset="0"/>
                <a:cs typeface="Arial" pitchFamily="34" charset="0"/>
              </a:endParaRPr>
            </a:p>
          </p:txBody>
        </p:sp>
        <p:sp>
          <p:nvSpPr>
            <p:cNvPr id="37029" name="Line 189"/>
            <p:cNvSpPr>
              <a:spLocks noChangeShapeType="1"/>
            </p:cNvSpPr>
            <p:nvPr/>
          </p:nvSpPr>
          <p:spPr bwMode="auto">
            <a:xfrm>
              <a:off x="3263"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30" name="Rectangle 190"/>
            <p:cNvSpPr>
              <a:spLocks noChangeArrowheads="1"/>
            </p:cNvSpPr>
            <p:nvPr/>
          </p:nvSpPr>
          <p:spPr bwMode="auto">
            <a:xfrm>
              <a:off x="3199" y="3366"/>
              <a:ext cx="1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dirty="0" smtClean="0">
                  <a:solidFill>
                    <a:srgbClr val="000000"/>
                  </a:solidFill>
                  <a:latin typeface="Arial" pitchFamily="34" charset="0"/>
                  <a:cs typeface="Arial" pitchFamily="34" charset="0"/>
                </a:rPr>
                <a:t>4</a:t>
              </a:r>
              <a:endParaRPr lang="en-US" sz="1800" b="0" dirty="0" smtClean="0">
                <a:solidFill>
                  <a:srgbClr val="000000"/>
                </a:solidFill>
                <a:latin typeface="Arial" pitchFamily="34" charset="0"/>
                <a:cs typeface="Arial" pitchFamily="34" charset="0"/>
              </a:endParaRPr>
            </a:p>
          </p:txBody>
        </p:sp>
        <p:sp>
          <p:nvSpPr>
            <p:cNvPr id="37031" name="Line 191"/>
            <p:cNvSpPr>
              <a:spLocks noChangeShapeType="1"/>
            </p:cNvSpPr>
            <p:nvPr/>
          </p:nvSpPr>
          <p:spPr bwMode="auto">
            <a:xfrm>
              <a:off x="3647"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32" name="Rectangle 192"/>
            <p:cNvSpPr>
              <a:spLocks noChangeArrowheads="1"/>
            </p:cNvSpPr>
            <p:nvPr/>
          </p:nvSpPr>
          <p:spPr bwMode="auto">
            <a:xfrm>
              <a:off x="3583" y="3366"/>
              <a:ext cx="1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6</a:t>
              </a:r>
              <a:endParaRPr lang="en-US" sz="1800" b="0" smtClean="0">
                <a:solidFill>
                  <a:srgbClr val="000000"/>
                </a:solidFill>
                <a:latin typeface="Arial" pitchFamily="34" charset="0"/>
                <a:cs typeface="Arial" pitchFamily="34" charset="0"/>
              </a:endParaRPr>
            </a:p>
          </p:txBody>
        </p:sp>
        <p:sp>
          <p:nvSpPr>
            <p:cNvPr id="37033" name="Line 193"/>
            <p:cNvSpPr>
              <a:spLocks noChangeShapeType="1"/>
            </p:cNvSpPr>
            <p:nvPr/>
          </p:nvSpPr>
          <p:spPr bwMode="auto">
            <a:xfrm>
              <a:off x="4031"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34" name="Rectangle 194"/>
            <p:cNvSpPr>
              <a:spLocks noChangeArrowheads="1"/>
            </p:cNvSpPr>
            <p:nvPr/>
          </p:nvSpPr>
          <p:spPr bwMode="auto">
            <a:xfrm>
              <a:off x="3967" y="3366"/>
              <a:ext cx="1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8</a:t>
              </a:r>
              <a:endParaRPr lang="en-US" sz="1800" b="0" smtClean="0">
                <a:solidFill>
                  <a:srgbClr val="000000"/>
                </a:solidFill>
                <a:latin typeface="Arial" pitchFamily="34" charset="0"/>
                <a:cs typeface="Arial" pitchFamily="34" charset="0"/>
              </a:endParaRPr>
            </a:p>
          </p:txBody>
        </p:sp>
        <p:sp>
          <p:nvSpPr>
            <p:cNvPr id="37035" name="Line 195"/>
            <p:cNvSpPr>
              <a:spLocks noChangeShapeType="1"/>
            </p:cNvSpPr>
            <p:nvPr/>
          </p:nvSpPr>
          <p:spPr bwMode="auto">
            <a:xfrm>
              <a:off x="4414"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36" name="Rectangle 196"/>
            <p:cNvSpPr>
              <a:spLocks noChangeArrowheads="1"/>
            </p:cNvSpPr>
            <p:nvPr/>
          </p:nvSpPr>
          <p:spPr bwMode="auto">
            <a:xfrm>
              <a:off x="4316" y="3366"/>
              <a:ext cx="1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10</a:t>
              </a:r>
              <a:endParaRPr lang="en-US" sz="1800" b="0" smtClean="0">
                <a:solidFill>
                  <a:srgbClr val="000000"/>
                </a:solidFill>
                <a:latin typeface="Arial" pitchFamily="34" charset="0"/>
                <a:cs typeface="Arial" pitchFamily="34" charset="0"/>
              </a:endParaRPr>
            </a:p>
          </p:txBody>
        </p:sp>
        <p:sp>
          <p:nvSpPr>
            <p:cNvPr id="37037" name="Line 197"/>
            <p:cNvSpPr>
              <a:spLocks noChangeShapeType="1"/>
            </p:cNvSpPr>
            <p:nvPr/>
          </p:nvSpPr>
          <p:spPr bwMode="auto">
            <a:xfrm>
              <a:off x="4804" y="3296"/>
              <a:ext cx="0" cy="47"/>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38" name="Rectangle 198"/>
            <p:cNvSpPr>
              <a:spLocks noChangeArrowheads="1"/>
            </p:cNvSpPr>
            <p:nvPr/>
          </p:nvSpPr>
          <p:spPr bwMode="auto">
            <a:xfrm>
              <a:off x="4706" y="3366"/>
              <a:ext cx="1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b="0" smtClean="0">
                  <a:solidFill>
                    <a:srgbClr val="000000"/>
                  </a:solidFill>
                  <a:latin typeface="Arial" pitchFamily="34" charset="0"/>
                  <a:cs typeface="Arial" pitchFamily="34" charset="0"/>
                </a:rPr>
                <a:t>12</a:t>
              </a:r>
              <a:endParaRPr lang="en-US" sz="1800" b="0" smtClean="0">
                <a:solidFill>
                  <a:srgbClr val="000000"/>
                </a:solidFill>
                <a:latin typeface="Arial" pitchFamily="34" charset="0"/>
                <a:cs typeface="Arial" pitchFamily="34" charset="0"/>
              </a:endParaRPr>
            </a:p>
          </p:txBody>
        </p:sp>
      </p:grpSp>
      <p:sp>
        <p:nvSpPr>
          <p:cNvPr id="36866" name="Text Box 3"/>
          <p:cNvSpPr txBox="1">
            <a:spLocks noChangeArrowheads="1"/>
          </p:cNvSpPr>
          <p:nvPr/>
        </p:nvSpPr>
        <p:spPr bwMode="auto">
          <a:xfrm>
            <a:off x="41957" y="52161"/>
            <a:ext cx="9043987" cy="676275"/>
          </a:xfrm>
          <a:prstGeom prst="rect">
            <a:avLst/>
          </a:prstGeom>
          <a:noFill/>
          <a:ln w="9525">
            <a:noFill/>
            <a:miter lim="800000"/>
            <a:headEnd/>
            <a:tailEnd/>
          </a:ln>
        </p:spPr>
        <p:txBody>
          <a:bodyPr/>
          <a:lstStyle/>
          <a:p>
            <a:r>
              <a:rPr lang="en-US" sz="2800" dirty="0" smtClean="0">
                <a:solidFill>
                  <a:srgbClr val="000000"/>
                </a:solidFill>
              </a:rPr>
              <a:t>Adoption </a:t>
            </a:r>
            <a:r>
              <a:rPr lang="en-US" sz="2800" dirty="0">
                <a:solidFill>
                  <a:srgbClr val="000000"/>
                </a:solidFill>
              </a:rPr>
              <a:t>of </a:t>
            </a:r>
            <a:r>
              <a:rPr lang="en-US" sz="2800" dirty="0" smtClean="0">
                <a:solidFill>
                  <a:srgbClr val="000000"/>
                </a:solidFill>
              </a:rPr>
              <a:t>the 38 management </a:t>
            </a:r>
            <a:r>
              <a:rPr lang="en-US" sz="2800" dirty="0">
                <a:solidFill>
                  <a:srgbClr val="000000"/>
                </a:solidFill>
              </a:rPr>
              <a:t>practices over time</a:t>
            </a:r>
          </a:p>
        </p:txBody>
      </p:sp>
      <p:sp>
        <p:nvSpPr>
          <p:cNvPr id="36868" name="Text Box 5"/>
          <p:cNvSpPr txBox="1">
            <a:spLocks noChangeArrowheads="1"/>
          </p:cNvSpPr>
          <p:nvPr/>
        </p:nvSpPr>
        <p:spPr bwMode="auto">
          <a:xfrm>
            <a:off x="2423884" y="1600202"/>
            <a:ext cx="2646589" cy="400110"/>
          </a:xfrm>
          <a:prstGeom prst="rect">
            <a:avLst/>
          </a:prstGeom>
          <a:noFill/>
          <a:ln w="9525">
            <a:noFill/>
            <a:miter lim="800000"/>
            <a:headEnd/>
            <a:tailEnd/>
          </a:ln>
        </p:spPr>
        <p:txBody>
          <a:bodyPr wrap="square">
            <a:spAutoFit/>
          </a:bodyPr>
          <a:lstStyle/>
          <a:p>
            <a:r>
              <a:rPr lang="en-US" sz="2000" b="0" u="sng" dirty="0">
                <a:solidFill>
                  <a:srgbClr val="000000"/>
                </a:solidFill>
              </a:rPr>
              <a:t>Treatment </a:t>
            </a:r>
            <a:r>
              <a:rPr lang="en-US" sz="2000" b="0" u="sng" dirty="0" smtClean="0">
                <a:solidFill>
                  <a:srgbClr val="000000"/>
                </a:solidFill>
              </a:rPr>
              <a:t>plants</a:t>
            </a:r>
            <a:endParaRPr lang="en-US" sz="2000" b="0" dirty="0">
              <a:solidFill>
                <a:srgbClr val="000000"/>
              </a:solidFill>
            </a:endParaRPr>
          </a:p>
        </p:txBody>
      </p:sp>
      <p:sp>
        <p:nvSpPr>
          <p:cNvPr id="36869" name="Line 6"/>
          <p:cNvSpPr>
            <a:spLocks noChangeShapeType="1"/>
          </p:cNvSpPr>
          <p:nvPr/>
        </p:nvSpPr>
        <p:spPr bwMode="auto">
          <a:xfrm>
            <a:off x="4116356" y="1966913"/>
            <a:ext cx="877918" cy="174625"/>
          </a:xfrm>
          <a:prstGeom prst="line">
            <a:avLst/>
          </a:prstGeom>
          <a:noFill/>
          <a:ln w="9525">
            <a:solidFill>
              <a:schemeClr val="tx1"/>
            </a:solidFill>
            <a:round/>
            <a:headEnd/>
            <a:tailEnd type="triangle" w="med" len="med"/>
          </a:ln>
        </p:spPr>
        <p:txBody>
          <a:bodyPr/>
          <a:lstStyle/>
          <a:p>
            <a:endParaRPr lang="en-US" sz="2000">
              <a:solidFill>
                <a:srgbClr val="000000"/>
              </a:solidFill>
            </a:endParaRPr>
          </a:p>
        </p:txBody>
      </p:sp>
      <p:sp>
        <p:nvSpPr>
          <p:cNvPr id="36870" name="Text Box 8"/>
          <p:cNvSpPr txBox="1">
            <a:spLocks noChangeArrowheads="1"/>
          </p:cNvSpPr>
          <p:nvPr/>
        </p:nvSpPr>
        <p:spPr bwMode="auto">
          <a:xfrm>
            <a:off x="5464037" y="2432495"/>
            <a:ext cx="2176827" cy="400110"/>
          </a:xfrm>
          <a:prstGeom prst="rect">
            <a:avLst/>
          </a:prstGeom>
          <a:noFill/>
          <a:ln w="9525">
            <a:noFill/>
            <a:miter lim="800000"/>
            <a:headEnd/>
            <a:tailEnd/>
          </a:ln>
        </p:spPr>
        <p:txBody>
          <a:bodyPr wrap="square">
            <a:spAutoFit/>
          </a:bodyPr>
          <a:lstStyle/>
          <a:p>
            <a:r>
              <a:rPr lang="en-US" sz="2000" b="0" u="sng" dirty="0">
                <a:solidFill>
                  <a:srgbClr val="000000"/>
                </a:solidFill>
              </a:rPr>
              <a:t>Control </a:t>
            </a:r>
            <a:r>
              <a:rPr lang="en-US" sz="2000" b="0" u="sng" dirty="0" smtClean="0">
                <a:solidFill>
                  <a:srgbClr val="000000"/>
                </a:solidFill>
              </a:rPr>
              <a:t>plants</a:t>
            </a:r>
            <a:endParaRPr lang="en-US" sz="2000" b="0" dirty="0">
              <a:solidFill>
                <a:srgbClr val="000000"/>
              </a:solidFill>
            </a:endParaRPr>
          </a:p>
        </p:txBody>
      </p:sp>
      <p:sp>
        <p:nvSpPr>
          <p:cNvPr id="36871" name="Line 9"/>
          <p:cNvSpPr>
            <a:spLocks noChangeShapeType="1"/>
          </p:cNvSpPr>
          <p:nvPr/>
        </p:nvSpPr>
        <p:spPr bwMode="auto">
          <a:xfrm flipH="1">
            <a:off x="6189191" y="2829595"/>
            <a:ext cx="587847" cy="571500"/>
          </a:xfrm>
          <a:prstGeom prst="line">
            <a:avLst/>
          </a:prstGeom>
          <a:noFill/>
          <a:ln w="9525">
            <a:solidFill>
              <a:schemeClr val="tx1"/>
            </a:solidFill>
            <a:round/>
            <a:headEnd/>
            <a:tailEnd type="triangle" w="med" len="med"/>
          </a:ln>
        </p:spPr>
        <p:txBody>
          <a:bodyPr/>
          <a:lstStyle/>
          <a:p>
            <a:endParaRPr lang="en-US" sz="2000">
              <a:solidFill>
                <a:srgbClr val="000000"/>
              </a:solidFill>
            </a:endParaRPr>
          </a:p>
        </p:txBody>
      </p:sp>
      <p:sp>
        <p:nvSpPr>
          <p:cNvPr id="36872" name="Line 12"/>
          <p:cNvSpPr>
            <a:spLocks noChangeShapeType="1"/>
          </p:cNvSpPr>
          <p:nvPr/>
        </p:nvSpPr>
        <p:spPr bwMode="auto">
          <a:xfrm flipH="1" flipV="1">
            <a:off x="6563753" y="3845595"/>
            <a:ext cx="582711" cy="341312"/>
          </a:xfrm>
          <a:prstGeom prst="line">
            <a:avLst/>
          </a:prstGeom>
          <a:noFill/>
          <a:ln w="9525">
            <a:solidFill>
              <a:schemeClr val="tx1"/>
            </a:solidFill>
            <a:round/>
            <a:headEnd/>
            <a:tailEnd type="triangle" w="med" len="med"/>
          </a:ln>
        </p:spPr>
        <p:txBody>
          <a:bodyPr/>
          <a:lstStyle/>
          <a:p>
            <a:endParaRPr lang="en-US" sz="2000">
              <a:solidFill>
                <a:srgbClr val="000000"/>
              </a:solidFill>
            </a:endParaRPr>
          </a:p>
        </p:txBody>
      </p:sp>
      <p:sp>
        <p:nvSpPr>
          <p:cNvPr id="36873" name="Text Box 20"/>
          <p:cNvSpPr txBox="1">
            <a:spLocks noChangeArrowheads="1"/>
          </p:cNvSpPr>
          <p:nvPr/>
        </p:nvSpPr>
        <p:spPr bwMode="auto">
          <a:xfrm rot="-5400000">
            <a:off x="-2028824" y="2581245"/>
            <a:ext cx="4578350" cy="400110"/>
          </a:xfrm>
          <a:prstGeom prst="rect">
            <a:avLst/>
          </a:prstGeom>
          <a:noFill/>
          <a:ln w="9525">
            <a:noFill/>
            <a:miter lim="800000"/>
            <a:headEnd/>
            <a:tailEnd/>
          </a:ln>
        </p:spPr>
        <p:txBody>
          <a:bodyPr>
            <a:spAutoFit/>
          </a:bodyPr>
          <a:lstStyle/>
          <a:p>
            <a:r>
              <a:rPr lang="en-US" sz="2000" b="0" dirty="0">
                <a:solidFill>
                  <a:srgbClr val="000000"/>
                </a:solidFill>
              </a:rPr>
              <a:t>Share of </a:t>
            </a:r>
            <a:r>
              <a:rPr lang="en-US" sz="2000" b="0" dirty="0" smtClean="0">
                <a:solidFill>
                  <a:srgbClr val="000000"/>
                </a:solidFill>
              </a:rPr>
              <a:t>38 practices </a:t>
            </a:r>
            <a:r>
              <a:rPr lang="en-US" sz="2000" b="0" dirty="0">
                <a:solidFill>
                  <a:srgbClr val="000000"/>
                </a:solidFill>
              </a:rPr>
              <a:t>adopted</a:t>
            </a:r>
          </a:p>
        </p:txBody>
      </p:sp>
      <p:sp>
        <p:nvSpPr>
          <p:cNvPr id="36874" name="Text Box 11"/>
          <p:cNvSpPr txBox="1">
            <a:spLocks noChangeArrowheads="1"/>
          </p:cNvSpPr>
          <p:nvPr/>
        </p:nvSpPr>
        <p:spPr bwMode="auto">
          <a:xfrm>
            <a:off x="5946987" y="4157879"/>
            <a:ext cx="3057313" cy="707886"/>
          </a:xfrm>
          <a:prstGeom prst="rect">
            <a:avLst/>
          </a:prstGeom>
          <a:noFill/>
          <a:ln w="9525">
            <a:noFill/>
            <a:miter lim="800000"/>
            <a:headEnd/>
            <a:tailEnd/>
          </a:ln>
        </p:spPr>
        <p:txBody>
          <a:bodyPr wrap="square">
            <a:spAutoFit/>
          </a:bodyPr>
          <a:lstStyle/>
          <a:p>
            <a:r>
              <a:rPr lang="en-US" sz="2000" b="0" u="sng" dirty="0">
                <a:solidFill>
                  <a:srgbClr val="000000"/>
                </a:solidFill>
              </a:rPr>
              <a:t>Non-experimental plants in treatment </a:t>
            </a:r>
            <a:r>
              <a:rPr lang="en-US" sz="2000" b="0" u="sng" dirty="0" smtClean="0">
                <a:solidFill>
                  <a:srgbClr val="000000"/>
                </a:solidFill>
              </a:rPr>
              <a:t>firms</a:t>
            </a:r>
            <a:endParaRPr lang="en-US" sz="2000" b="0" dirty="0">
              <a:solidFill>
                <a:srgbClr val="000000"/>
              </a:solidFill>
            </a:endParaRPr>
          </a:p>
        </p:txBody>
      </p:sp>
      <p:sp>
        <p:nvSpPr>
          <p:cNvPr id="208" name="Text Box 20"/>
          <p:cNvSpPr txBox="1">
            <a:spLocks noChangeArrowheads="1"/>
          </p:cNvSpPr>
          <p:nvPr/>
        </p:nvSpPr>
        <p:spPr bwMode="auto">
          <a:xfrm>
            <a:off x="1890249" y="6161541"/>
            <a:ext cx="6109163" cy="400110"/>
          </a:xfrm>
          <a:prstGeom prst="rect">
            <a:avLst/>
          </a:prstGeom>
          <a:noFill/>
          <a:ln w="9525">
            <a:noFill/>
            <a:miter lim="800000"/>
            <a:headEnd/>
            <a:tailEnd/>
          </a:ln>
        </p:spPr>
        <p:txBody>
          <a:bodyPr wrap="square">
            <a:spAutoFit/>
          </a:bodyPr>
          <a:lstStyle/>
          <a:p>
            <a:r>
              <a:rPr lang="en-US" sz="2000" b="0" dirty="0" smtClean="0">
                <a:solidFill>
                  <a:srgbClr val="000000"/>
                </a:solidFill>
              </a:rPr>
              <a:t>Months after the start of the diagnostic phase</a:t>
            </a:r>
            <a:endParaRPr lang="en-US" sz="2000" b="0" dirty="0">
              <a:solidFill>
                <a:srgbClr val="000000"/>
              </a:solidFill>
            </a:endParaRPr>
          </a:p>
        </p:txBody>
      </p:sp>
    </p:spTree>
    <p:extLst>
      <p:ext uri="{BB962C8B-B14F-4D97-AF65-F5344CB8AC3E}">
        <p14:creationId xmlns:p14="http://schemas.microsoft.com/office/powerpoint/2010/main" val="3301808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96450" y="63300"/>
            <a:ext cx="9144000" cy="617538"/>
          </a:xfrm>
        </p:spPr>
        <p:txBody>
          <a:bodyPr/>
          <a:lstStyle/>
          <a:p>
            <a:pPr eaLnBrk="1" hangingPunct="1"/>
            <a:r>
              <a:rPr lang="en-US" sz="3200" dirty="0" smtClean="0"/>
              <a:t>In the last class I want to cover two things</a:t>
            </a:r>
          </a:p>
        </p:txBody>
      </p:sp>
      <p:sp>
        <p:nvSpPr>
          <p:cNvPr id="119811" name="Rectangle 3"/>
          <p:cNvSpPr>
            <a:spLocks noGrp="1" noChangeArrowheads="1"/>
          </p:cNvSpPr>
          <p:nvPr>
            <p:ph type="body" idx="1"/>
          </p:nvPr>
        </p:nvSpPr>
        <p:spPr>
          <a:xfrm>
            <a:off x="196450" y="822125"/>
            <a:ext cx="8438266" cy="5346700"/>
          </a:xfrm>
        </p:spPr>
        <p:txBody>
          <a:bodyPr/>
          <a:lstStyle/>
          <a:p>
            <a:pPr marL="0" indent="4763" eaLnBrk="1" hangingPunct="1">
              <a:lnSpc>
                <a:spcPct val="150000"/>
              </a:lnSpc>
            </a:pPr>
            <a:r>
              <a:rPr lang="en-US" dirty="0" smtClean="0"/>
              <a:t> </a:t>
            </a:r>
            <a:r>
              <a:rPr lang="en-US" u="sng" dirty="0" smtClean="0"/>
              <a:t>China and India</a:t>
            </a:r>
            <a:r>
              <a:rPr lang="en-US" dirty="0" smtClean="0"/>
              <a:t>: I will present two sets of slides on firms in China and India, and Rewant will talk about Essar</a:t>
            </a:r>
          </a:p>
          <a:p>
            <a:pPr marL="0" indent="4763" eaLnBrk="1" hangingPunct="1">
              <a:lnSpc>
                <a:spcPct val="150000"/>
              </a:lnSpc>
            </a:pPr>
            <a:endParaRPr lang="en-US" dirty="0"/>
          </a:p>
          <a:p>
            <a:pPr marL="0" indent="4763" eaLnBrk="1" hangingPunct="1">
              <a:lnSpc>
                <a:spcPct val="150000"/>
              </a:lnSpc>
            </a:pPr>
            <a:r>
              <a:rPr lang="en-US" dirty="0" smtClean="0"/>
              <a:t> </a:t>
            </a:r>
            <a:r>
              <a:rPr lang="en-US" u="sng" dirty="0" smtClean="0"/>
              <a:t>Experiments</a:t>
            </a:r>
            <a:r>
              <a:rPr lang="en-US" dirty="0" smtClean="0"/>
              <a:t>: Focusing on two themes:</a:t>
            </a:r>
          </a:p>
          <a:p>
            <a:pPr marL="400050" lvl="1" indent="4763" eaLnBrk="1" hangingPunct="1">
              <a:lnSpc>
                <a:spcPct val="150000"/>
              </a:lnSpc>
            </a:pPr>
            <a:r>
              <a:rPr lang="en-US" dirty="0" smtClean="0"/>
              <a:t> Best practice for research on management (moving beyond case-studies and surveys)</a:t>
            </a:r>
          </a:p>
          <a:p>
            <a:pPr marL="400050" lvl="1" indent="4763" eaLnBrk="1" hangingPunct="1">
              <a:lnSpc>
                <a:spcPct val="150000"/>
              </a:lnSpc>
            </a:pPr>
            <a:r>
              <a:rPr lang="en-US" dirty="0"/>
              <a:t> </a:t>
            </a:r>
            <a:r>
              <a:rPr lang="en-US" dirty="0" smtClean="0"/>
              <a:t>How firms can learn (Evidence Based Management)</a:t>
            </a:r>
          </a:p>
        </p:txBody>
      </p:sp>
    </p:spTree>
    <p:custDataLst>
      <p:tags r:id="rId1"/>
    </p:custDataLst>
    <p:extLst>
      <p:ext uri="{BB962C8B-B14F-4D97-AF65-F5344CB8AC3E}">
        <p14:creationId xmlns:p14="http://schemas.microsoft.com/office/powerpoint/2010/main" val="703589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4294967295"/>
          </p:nvPr>
        </p:nvSpPr>
        <p:spPr>
          <a:xfrm>
            <a:off x="457200" y="1101558"/>
            <a:ext cx="8229600" cy="4525963"/>
          </a:xfrm>
        </p:spPr>
        <p:txBody>
          <a:bodyPr wrap="none"/>
          <a:lstStyle/>
          <a:p>
            <a:pPr eaLnBrk="1" hangingPunct="1">
              <a:lnSpc>
                <a:spcPct val="120000"/>
              </a:lnSpc>
              <a:buFontTx/>
              <a:buNone/>
            </a:pPr>
            <a:r>
              <a:rPr lang="en-US" dirty="0" smtClean="0"/>
              <a:t>Management practices before and after treatment</a:t>
            </a:r>
          </a:p>
          <a:p>
            <a:pPr eaLnBrk="1" hangingPunct="1">
              <a:lnSpc>
                <a:spcPct val="120000"/>
              </a:lnSpc>
              <a:buFontTx/>
              <a:buNone/>
            </a:pPr>
            <a:endParaRPr lang="en-US" b="1" dirty="0" smtClean="0"/>
          </a:p>
          <a:p>
            <a:pPr eaLnBrk="1" hangingPunct="1">
              <a:lnSpc>
                <a:spcPct val="120000"/>
              </a:lnSpc>
              <a:buFontTx/>
              <a:buNone/>
            </a:pPr>
            <a:r>
              <a:rPr lang="en-US" b="1" dirty="0" smtClean="0"/>
              <a:t>Performance of the plants before and after treatment</a:t>
            </a:r>
          </a:p>
          <a:p>
            <a:pPr eaLnBrk="1" hangingPunct="1">
              <a:lnSpc>
                <a:spcPct val="120000"/>
              </a:lnSpc>
              <a:buFontTx/>
              <a:buNone/>
            </a:pPr>
            <a:endParaRPr lang="en-US" dirty="0" smtClean="0"/>
          </a:p>
          <a:p>
            <a:pPr eaLnBrk="1" hangingPunct="1">
              <a:lnSpc>
                <a:spcPct val="120000"/>
              </a:lnSpc>
              <a:buFontTx/>
              <a:buNone/>
            </a:pPr>
            <a:r>
              <a:rPr lang="en-US" dirty="0" smtClean="0"/>
              <a:t>Why were these practices not introduced before?</a:t>
            </a:r>
          </a:p>
          <a:p>
            <a:pPr eaLnBrk="1" hangingPunct="1">
              <a:lnSpc>
                <a:spcPct val="120000"/>
              </a:lnSpc>
              <a:buFontTx/>
              <a:buNone/>
            </a:pPr>
            <a:endParaRPr lang="en-US" dirty="0" smtClean="0"/>
          </a:p>
        </p:txBody>
      </p:sp>
      <p:sp>
        <p:nvSpPr>
          <p:cNvPr id="132099" name="Rectangle 3"/>
          <p:cNvSpPr>
            <a:spLocks noChangeArrowheads="1"/>
          </p:cNvSpPr>
          <p:nvPr/>
        </p:nvSpPr>
        <p:spPr bwMode="gray">
          <a:xfrm>
            <a:off x="298450" y="2108997"/>
            <a:ext cx="8010525" cy="698535"/>
          </a:xfrm>
          <a:prstGeom prst="rect">
            <a:avLst/>
          </a:prstGeom>
          <a:noFill/>
          <a:ln w="19050" algn="ctr">
            <a:solidFill>
              <a:schemeClr val="tx1"/>
            </a:solidFill>
            <a:miter lim="800000"/>
            <a:headEnd/>
            <a:tailEnd/>
          </a:ln>
        </p:spPr>
        <p:txBody>
          <a:bodyPr wrap="none" lIns="72000" tIns="72000" rIns="72000" bIns="72000" anchor="ctr"/>
          <a:lstStyle/>
          <a:p>
            <a:pPr>
              <a:lnSpc>
                <a:spcPct val="120000"/>
              </a:lnSpc>
              <a:spcBef>
                <a:spcPct val="20000"/>
              </a:spcBef>
            </a:pPr>
            <a:endParaRPr lang="en-US">
              <a:solidFill>
                <a:srgbClr val="000000"/>
              </a:solidFill>
            </a:endParaRPr>
          </a:p>
        </p:txBody>
      </p:sp>
    </p:spTree>
    <p:custDataLst>
      <p:tags r:id="rId1"/>
    </p:custDataLst>
    <p:extLst>
      <p:ext uri="{BB962C8B-B14F-4D97-AF65-F5344CB8AC3E}">
        <p14:creationId xmlns:p14="http://schemas.microsoft.com/office/powerpoint/2010/main" val="3530940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descr="IMG_8366"/>
          <p:cNvPicPr>
            <a:picLocks noChangeArrowheads="1"/>
          </p:cNvPicPr>
          <p:nvPr/>
        </p:nvPicPr>
        <p:blipFill>
          <a:blip r:embed="rId3" cstate="print">
            <a:lum bright="10000" contrast="20000"/>
          </a:blip>
          <a:srcRect l="5771"/>
          <a:stretch>
            <a:fillRect/>
          </a:stretch>
        </p:blipFill>
        <p:spPr bwMode="auto">
          <a:xfrm>
            <a:off x="4612596" y="627063"/>
            <a:ext cx="4332287" cy="2881312"/>
          </a:xfrm>
          <a:prstGeom prst="rect">
            <a:avLst/>
          </a:prstGeom>
          <a:noFill/>
          <a:ln w="9525">
            <a:noFill/>
            <a:miter lim="800000"/>
            <a:headEnd/>
            <a:tailEnd/>
          </a:ln>
        </p:spPr>
      </p:pic>
      <p:pic>
        <p:nvPicPr>
          <p:cNvPr id="110595" name="Picture 4" descr="IMG_8106"/>
          <p:cNvPicPr>
            <a:picLocks noChangeArrowheads="1"/>
          </p:cNvPicPr>
          <p:nvPr/>
        </p:nvPicPr>
        <p:blipFill>
          <a:blip r:embed="rId4" cstate="print"/>
          <a:srcRect/>
          <a:stretch>
            <a:fillRect/>
          </a:stretch>
        </p:blipFill>
        <p:spPr bwMode="auto">
          <a:xfrm>
            <a:off x="118383" y="627063"/>
            <a:ext cx="4332288" cy="2881312"/>
          </a:xfrm>
          <a:prstGeom prst="rect">
            <a:avLst/>
          </a:prstGeom>
          <a:noFill/>
          <a:ln w="9525">
            <a:noFill/>
            <a:miter lim="800000"/>
            <a:headEnd/>
            <a:tailEnd/>
          </a:ln>
        </p:spPr>
      </p:pic>
      <p:pic>
        <p:nvPicPr>
          <p:cNvPr id="110596" name="Picture 5" descr="IMG_8037"/>
          <p:cNvPicPr>
            <a:picLocks noChangeArrowheads="1"/>
          </p:cNvPicPr>
          <p:nvPr/>
        </p:nvPicPr>
        <p:blipFill>
          <a:blip r:embed="rId5" cstate="print"/>
          <a:srcRect/>
          <a:stretch>
            <a:fillRect/>
          </a:stretch>
        </p:blipFill>
        <p:spPr bwMode="auto">
          <a:xfrm>
            <a:off x="118383" y="3727450"/>
            <a:ext cx="4332288" cy="2881313"/>
          </a:xfrm>
          <a:prstGeom prst="rect">
            <a:avLst/>
          </a:prstGeom>
          <a:noFill/>
          <a:ln w="9525">
            <a:noFill/>
            <a:miter lim="800000"/>
            <a:headEnd/>
            <a:tailEnd/>
          </a:ln>
        </p:spPr>
      </p:pic>
      <p:sp>
        <p:nvSpPr>
          <p:cNvPr id="110597" name="Rectangle 6"/>
          <p:cNvSpPr>
            <a:spLocks noChangeArrowheads="1"/>
          </p:cNvSpPr>
          <p:nvPr/>
        </p:nvSpPr>
        <p:spPr bwMode="gray">
          <a:xfrm>
            <a:off x="82550" y="36513"/>
            <a:ext cx="9186863" cy="427037"/>
          </a:xfrm>
          <a:prstGeom prst="rect">
            <a:avLst/>
          </a:prstGeom>
          <a:noFill/>
          <a:ln w="9525">
            <a:noFill/>
            <a:miter lim="800000"/>
            <a:headEnd/>
            <a:tailEnd/>
          </a:ln>
        </p:spPr>
        <p:txBody>
          <a:bodyPr lIns="0" tIns="0" rIns="0" bIns="0" anchor="b">
            <a:spAutoFit/>
          </a:bodyPr>
          <a:lstStyle/>
          <a:p>
            <a:pPr defTabSz="912813"/>
            <a:r>
              <a:rPr lang="en-US" sz="2800">
                <a:solidFill>
                  <a:srgbClr val="000000"/>
                </a:solidFill>
              </a:rPr>
              <a:t>Poor quality meant 19% of manpower went on repairs</a:t>
            </a:r>
          </a:p>
        </p:txBody>
      </p:sp>
      <p:sp>
        <p:nvSpPr>
          <p:cNvPr id="110598" name="Text Box 6"/>
          <p:cNvSpPr txBox="1">
            <a:spLocks noChangeArrowheads="1"/>
          </p:cNvSpPr>
          <p:nvPr/>
        </p:nvSpPr>
        <p:spPr bwMode="auto">
          <a:xfrm>
            <a:off x="4612596" y="3443288"/>
            <a:ext cx="4884737" cy="304800"/>
          </a:xfrm>
          <a:prstGeom prst="rect">
            <a:avLst/>
          </a:prstGeom>
          <a:noFill/>
          <a:ln w="9525">
            <a:noFill/>
            <a:miter lim="800000"/>
            <a:headEnd type="none" w="sm" len="sm"/>
            <a:tailEnd type="none" w="sm" len="sm"/>
          </a:ln>
        </p:spPr>
        <p:txBody>
          <a:bodyPr lIns="0">
            <a:spAutoFit/>
          </a:bodyPr>
          <a:lstStyle/>
          <a:p>
            <a:pPr eaLnBrk="0" hangingPunct="0">
              <a:spcBef>
                <a:spcPct val="50000"/>
              </a:spcBef>
              <a:buSzPct val="100000"/>
              <a:buFont typeface="Wingdings" pitchFamily="2" charset="2"/>
              <a:buNone/>
            </a:pPr>
            <a:r>
              <a:rPr lang="en-US" sz="1400" b="0">
                <a:solidFill>
                  <a:srgbClr val="000000"/>
                </a:solidFill>
              </a:rPr>
              <a:t>Workers spread cloth over lighted plates to spot defects</a:t>
            </a:r>
          </a:p>
        </p:txBody>
      </p:sp>
      <p:sp>
        <p:nvSpPr>
          <p:cNvPr id="110599" name="Text Box 6"/>
          <p:cNvSpPr txBox="1">
            <a:spLocks noChangeArrowheads="1"/>
          </p:cNvSpPr>
          <p:nvPr/>
        </p:nvSpPr>
        <p:spPr bwMode="auto">
          <a:xfrm>
            <a:off x="118383" y="3443288"/>
            <a:ext cx="3813175" cy="304800"/>
          </a:xfrm>
          <a:prstGeom prst="rect">
            <a:avLst/>
          </a:prstGeom>
          <a:noFill/>
          <a:ln w="9525">
            <a:noFill/>
            <a:miter lim="800000"/>
            <a:headEnd type="none" w="sm" len="sm"/>
            <a:tailEnd type="none" w="sm" len="sm"/>
          </a:ln>
        </p:spPr>
        <p:txBody>
          <a:bodyPr lIns="0">
            <a:spAutoFit/>
          </a:bodyPr>
          <a:lstStyle/>
          <a:p>
            <a:pPr eaLnBrk="0" hangingPunct="0">
              <a:spcBef>
                <a:spcPct val="50000"/>
              </a:spcBef>
              <a:buSzPct val="100000"/>
              <a:buFont typeface="Wingdings" pitchFamily="2" charset="2"/>
              <a:buNone/>
            </a:pPr>
            <a:r>
              <a:rPr lang="en-US" sz="1400" b="0">
                <a:solidFill>
                  <a:srgbClr val="000000"/>
                </a:solidFill>
              </a:rPr>
              <a:t>Large room full of repair workers (the day shift)</a:t>
            </a:r>
          </a:p>
        </p:txBody>
      </p:sp>
      <p:sp>
        <p:nvSpPr>
          <p:cNvPr id="110600" name="Text Box 6"/>
          <p:cNvSpPr txBox="1">
            <a:spLocks noChangeArrowheads="1"/>
          </p:cNvSpPr>
          <p:nvPr/>
        </p:nvSpPr>
        <p:spPr bwMode="auto">
          <a:xfrm>
            <a:off x="4612596" y="6600825"/>
            <a:ext cx="4130675" cy="304800"/>
          </a:xfrm>
          <a:prstGeom prst="rect">
            <a:avLst/>
          </a:prstGeom>
          <a:noFill/>
          <a:ln w="9525">
            <a:noFill/>
            <a:miter lim="800000"/>
            <a:headEnd type="none" w="sm" len="sm"/>
            <a:tailEnd type="none" w="sm" len="sm"/>
          </a:ln>
        </p:spPr>
        <p:txBody>
          <a:bodyPr lIns="0">
            <a:spAutoFit/>
          </a:bodyPr>
          <a:lstStyle/>
          <a:p>
            <a:pPr eaLnBrk="0" hangingPunct="0">
              <a:spcBef>
                <a:spcPct val="50000"/>
              </a:spcBef>
              <a:buSzPct val="100000"/>
              <a:buFont typeface="Wingdings" pitchFamily="2" charset="2"/>
              <a:buNone/>
            </a:pPr>
            <a:r>
              <a:rPr lang="en-US" sz="1400" b="0">
                <a:solidFill>
                  <a:srgbClr val="000000"/>
                </a:solidFill>
              </a:rPr>
              <a:t>Defects lead to about 5% of cloth being scrapped</a:t>
            </a:r>
          </a:p>
        </p:txBody>
      </p:sp>
      <p:sp>
        <p:nvSpPr>
          <p:cNvPr id="110601" name="Text Box 6"/>
          <p:cNvSpPr txBox="1">
            <a:spLocks noChangeArrowheads="1"/>
          </p:cNvSpPr>
          <p:nvPr/>
        </p:nvSpPr>
        <p:spPr bwMode="auto">
          <a:xfrm>
            <a:off x="118383" y="6600825"/>
            <a:ext cx="4151313" cy="304800"/>
          </a:xfrm>
          <a:prstGeom prst="rect">
            <a:avLst/>
          </a:prstGeom>
          <a:noFill/>
          <a:ln w="9525">
            <a:noFill/>
            <a:miter lim="800000"/>
            <a:headEnd type="none" w="sm" len="sm"/>
            <a:tailEnd type="none" w="sm" len="sm"/>
          </a:ln>
        </p:spPr>
        <p:txBody>
          <a:bodyPr lIns="0">
            <a:spAutoFit/>
          </a:bodyPr>
          <a:lstStyle/>
          <a:p>
            <a:pPr eaLnBrk="0" hangingPunct="0">
              <a:spcBef>
                <a:spcPct val="50000"/>
              </a:spcBef>
              <a:buSzPct val="100000"/>
              <a:buFont typeface="Wingdings" pitchFamily="2" charset="2"/>
              <a:buNone/>
            </a:pPr>
            <a:r>
              <a:rPr lang="en-US" sz="1400" b="0">
                <a:solidFill>
                  <a:srgbClr val="000000"/>
                </a:solidFill>
              </a:rPr>
              <a:t>Defects are repaired by hand or cut out from cloth</a:t>
            </a:r>
          </a:p>
        </p:txBody>
      </p:sp>
      <p:pic>
        <p:nvPicPr>
          <p:cNvPr id="110602" name="Picture 11" descr="IMG_8093"/>
          <p:cNvPicPr>
            <a:picLocks noChangeArrowheads="1"/>
          </p:cNvPicPr>
          <p:nvPr/>
        </p:nvPicPr>
        <p:blipFill>
          <a:blip r:embed="rId6" cstate="print"/>
          <a:srcRect/>
          <a:stretch>
            <a:fillRect/>
          </a:stretch>
        </p:blipFill>
        <p:spPr bwMode="auto">
          <a:xfrm>
            <a:off x="4612596" y="3727450"/>
            <a:ext cx="4332287" cy="2881313"/>
          </a:xfrm>
          <a:prstGeom prst="rect">
            <a:avLst/>
          </a:prstGeom>
          <a:noFill/>
          <a:ln w="9525">
            <a:noFill/>
            <a:miter lim="800000"/>
            <a:headEnd/>
            <a:tailEnd/>
          </a:ln>
        </p:spPr>
      </p:pic>
    </p:spTree>
    <p:extLst>
      <p:ext uri="{BB962C8B-B14F-4D97-AF65-F5344CB8AC3E}">
        <p14:creationId xmlns:p14="http://schemas.microsoft.com/office/powerpoint/2010/main" val="1870097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p:cNvSpPr>
            <a:spLocks noGrp="1"/>
          </p:cNvSpPr>
          <p:nvPr>
            <p:ph type="sldNum" sz="quarter" idx="12"/>
          </p:nvPr>
        </p:nvSpPr>
        <p:spPr>
          <a:noFill/>
        </p:spPr>
        <p:txBody>
          <a:bodyPr/>
          <a:lstStyle/>
          <a:p>
            <a:fld id="{DE09B92F-BD1F-40F2-AD49-F45203A81BFD}" type="slidenum">
              <a:rPr lang="en-US" smtClean="0">
                <a:solidFill>
                  <a:srgbClr val="000000"/>
                </a:solidFill>
              </a:rPr>
              <a:pPr/>
              <a:t>22</a:t>
            </a:fld>
            <a:endParaRPr lang="en-US" smtClean="0">
              <a:solidFill>
                <a:srgbClr val="000000"/>
              </a:solidFill>
            </a:endParaRPr>
          </a:p>
        </p:txBody>
      </p:sp>
      <p:sp>
        <p:nvSpPr>
          <p:cNvPr id="112642" name="Rectangle 8"/>
          <p:cNvSpPr>
            <a:spLocks noGrp="1" noChangeArrowheads="1"/>
          </p:cNvSpPr>
          <p:nvPr>
            <p:ph type="title" idx="4294967295"/>
          </p:nvPr>
        </p:nvSpPr>
        <p:spPr>
          <a:xfrm>
            <a:off x="117475" y="96838"/>
            <a:ext cx="9026525" cy="854075"/>
          </a:xfrm>
        </p:spPr>
        <p:txBody>
          <a:bodyPr lIns="0" tIns="0" rIns="0" bIns="0" anchor="b">
            <a:spAutoFit/>
          </a:bodyPr>
          <a:lstStyle/>
          <a:p>
            <a:pPr eaLnBrk="1" hangingPunct="1"/>
            <a:r>
              <a:rPr lang="en-US" smtClean="0"/>
              <a:t>Previously mending was recorded only to cross-check against customers’ claims for rebates</a:t>
            </a:r>
          </a:p>
        </p:txBody>
      </p:sp>
      <p:pic>
        <p:nvPicPr>
          <p:cNvPr id="112643" name="Picture 11" descr="Picture 160"/>
          <p:cNvPicPr>
            <a:picLocks noChangeAspect="1" noChangeArrowheads="1"/>
          </p:cNvPicPr>
          <p:nvPr/>
        </p:nvPicPr>
        <p:blipFill>
          <a:blip r:embed="rId3" cstate="print">
            <a:lum bright="10000" contrast="20000"/>
          </a:blip>
          <a:srcRect/>
          <a:stretch>
            <a:fillRect/>
          </a:stretch>
        </p:blipFill>
        <p:spPr bwMode="auto">
          <a:xfrm>
            <a:off x="398912" y="986972"/>
            <a:ext cx="7781590" cy="5842000"/>
          </a:xfrm>
          <a:prstGeom prst="rect">
            <a:avLst/>
          </a:prstGeom>
          <a:noFill/>
          <a:ln w="9525">
            <a:noFill/>
            <a:miter lim="800000"/>
            <a:headEnd/>
            <a:tailEnd/>
          </a:ln>
        </p:spPr>
      </p:pic>
    </p:spTree>
    <p:extLst>
      <p:ext uri="{BB962C8B-B14F-4D97-AF65-F5344CB8AC3E}">
        <p14:creationId xmlns:p14="http://schemas.microsoft.com/office/powerpoint/2010/main" val="1219052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3"/>
          <p:cNvSpPr>
            <a:spLocks noGrp="1"/>
          </p:cNvSpPr>
          <p:nvPr>
            <p:ph type="sldNum" sz="quarter" idx="12"/>
          </p:nvPr>
        </p:nvSpPr>
        <p:spPr>
          <a:noFill/>
        </p:spPr>
        <p:txBody>
          <a:bodyPr/>
          <a:lstStyle/>
          <a:p>
            <a:fld id="{1566EB83-F22D-4E62-A3DF-F324B1A170E6}" type="slidenum">
              <a:rPr lang="en-US" smtClean="0">
                <a:solidFill>
                  <a:srgbClr val="000000"/>
                </a:solidFill>
              </a:rPr>
              <a:pPr/>
              <a:t>23</a:t>
            </a:fld>
            <a:endParaRPr lang="en-US" smtClean="0">
              <a:solidFill>
                <a:srgbClr val="000000"/>
              </a:solidFill>
            </a:endParaRPr>
          </a:p>
        </p:txBody>
      </p:sp>
      <p:sp>
        <p:nvSpPr>
          <p:cNvPr id="114691" name="Rectangle 9"/>
          <p:cNvSpPr>
            <a:spLocks noGrp="1" noChangeArrowheads="1"/>
          </p:cNvSpPr>
          <p:nvPr>
            <p:ph type="title" idx="4294967295"/>
          </p:nvPr>
        </p:nvSpPr>
        <p:spPr>
          <a:xfrm>
            <a:off x="117475" y="109538"/>
            <a:ext cx="8907463" cy="854075"/>
          </a:xfrm>
        </p:spPr>
        <p:txBody>
          <a:bodyPr lIns="0" tIns="0" rIns="0" bIns="0" anchor="b">
            <a:spAutoFit/>
          </a:bodyPr>
          <a:lstStyle/>
          <a:p>
            <a:pPr eaLnBrk="1" hangingPunct="1"/>
            <a:r>
              <a:rPr lang="en-US" smtClean="0"/>
              <a:t>Now mending is recorded daily in a standard format, so it can analyzed by loom, shift, design &amp; weaver</a:t>
            </a:r>
          </a:p>
        </p:txBody>
      </p:sp>
      <p:grpSp>
        <p:nvGrpSpPr>
          <p:cNvPr id="114692" name="Group 13"/>
          <p:cNvGrpSpPr>
            <a:grpSpLocks/>
          </p:cNvGrpSpPr>
          <p:nvPr/>
        </p:nvGrpSpPr>
        <p:grpSpPr bwMode="auto">
          <a:xfrm>
            <a:off x="204788" y="1038225"/>
            <a:ext cx="8628062" cy="5487988"/>
            <a:chOff x="129" y="654"/>
            <a:chExt cx="5435" cy="3003"/>
          </a:xfrm>
        </p:grpSpPr>
        <p:pic>
          <p:nvPicPr>
            <p:cNvPr id="114693" name="Picture 5"/>
            <p:cNvPicPr>
              <a:picLocks noChangeAspect="1" noChangeArrowheads="1"/>
            </p:cNvPicPr>
            <p:nvPr/>
          </p:nvPicPr>
          <p:blipFill>
            <a:blip r:embed="rId3" cstate="print">
              <a:lum bright="20000" contrast="30000"/>
            </a:blip>
            <a:srcRect/>
            <a:stretch>
              <a:fillRect/>
            </a:stretch>
          </p:blipFill>
          <p:spPr bwMode="auto">
            <a:xfrm>
              <a:off x="129" y="654"/>
              <a:ext cx="5435" cy="3003"/>
            </a:xfrm>
            <a:prstGeom prst="rect">
              <a:avLst/>
            </a:prstGeom>
            <a:noFill/>
            <a:ln w="12700">
              <a:noFill/>
              <a:miter lim="800000"/>
              <a:headEnd type="none" w="sm" len="sm"/>
              <a:tailEnd type="none" w="sm" len="sm"/>
            </a:ln>
          </p:spPr>
        </p:pic>
        <p:sp>
          <p:nvSpPr>
            <p:cNvPr id="114694" name="Rectangle 12"/>
            <p:cNvSpPr>
              <a:spLocks noChangeArrowheads="1"/>
            </p:cNvSpPr>
            <p:nvPr/>
          </p:nvSpPr>
          <p:spPr bwMode="auto">
            <a:xfrm>
              <a:off x="1897" y="678"/>
              <a:ext cx="1115" cy="267"/>
            </a:xfrm>
            <a:prstGeom prst="rect">
              <a:avLst/>
            </a:prstGeom>
            <a:solidFill>
              <a:schemeClr val="bg2"/>
            </a:solidFill>
            <a:ln w="9525" algn="ctr">
              <a:noFill/>
              <a:miter lim="800000"/>
              <a:headEnd/>
              <a:tailEnd/>
            </a:ln>
          </p:spPr>
          <p:txBody>
            <a:bodyPr wrap="none" lIns="91420" tIns="45711" rIns="91420" bIns="45711" anchor="ctr"/>
            <a:lstStyle/>
            <a:p>
              <a:pPr>
                <a:lnSpc>
                  <a:spcPct val="120000"/>
                </a:lnSpc>
                <a:spcBef>
                  <a:spcPct val="20000"/>
                </a:spcBef>
              </a:pPr>
              <a:endParaRPr lang="en-US">
                <a:solidFill>
                  <a:srgbClr val="000000"/>
                </a:solidFill>
              </a:endParaRPr>
            </a:p>
          </p:txBody>
        </p:sp>
      </p:grpSp>
    </p:spTree>
    <p:extLst>
      <p:ext uri="{BB962C8B-B14F-4D97-AF65-F5344CB8AC3E}">
        <p14:creationId xmlns:p14="http://schemas.microsoft.com/office/powerpoint/2010/main" val="728624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gray">
          <a:xfrm>
            <a:off x="204788" y="66675"/>
            <a:ext cx="8780462" cy="854075"/>
          </a:xfrm>
          <a:prstGeom prst="rect">
            <a:avLst/>
          </a:prstGeom>
          <a:noFill/>
          <a:ln w="9525">
            <a:noFill/>
            <a:miter lim="800000"/>
            <a:headEnd/>
            <a:tailEnd/>
          </a:ln>
        </p:spPr>
        <p:txBody>
          <a:bodyPr lIns="0" tIns="0" rIns="0" bIns="0" anchor="b">
            <a:spAutoFit/>
          </a:bodyPr>
          <a:lstStyle/>
          <a:p>
            <a:pPr defTabSz="912813"/>
            <a:r>
              <a:rPr lang="en-US" sz="2800" dirty="0">
                <a:solidFill>
                  <a:srgbClr val="000000"/>
                </a:solidFill>
              </a:rPr>
              <a:t>The quality data is now collated and analyzed as part of the new daily production meetings </a:t>
            </a:r>
          </a:p>
        </p:txBody>
      </p:sp>
      <p:pic>
        <p:nvPicPr>
          <p:cNvPr id="116739" name="Picture 4"/>
          <p:cNvPicPr>
            <a:picLocks noChangeAspect="1" noChangeArrowheads="1"/>
          </p:cNvPicPr>
          <p:nvPr/>
        </p:nvPicPr>
        <p:blipFill>
          <a:blip r:embed="rId2" cstate="print">
            <a:lum bright="30000" contrast="30000"/>
          </a:blip>
          <a:srcRect/>
          <a:stretch>
            <a:fillRect/>
          </a:stretch>
        </p:blipFill>
        <p:spPr bwMode="auto">
          <a:xfrm>
            <a:off x="4649788" y="935038"/>
            <a:ext cx="4494212" cy="3760787"/>
          </a:xfrm>
          <a:prstGeom prst="rect">
            <a:avLst/>
          </a:prstGeom>
          <a:noFill/>
          <a:ln w="12700">
            <a:noFill/>
            <a:miter lim="800000"/>
            <a:headEnd type="none" w="sm" len="sm"/>
            <a:tailEnd type="none" w="sm" len="sm"/>
          </a:ln>
        </p:spPr>
      </p:pic>
      <p:pic>
        <p:nvPicPr>
          <p:cNvPr id="116740" name="Picture 4" descr="Picture35"/>
          <p:cNvPicPr>
            <a:picLocks noChangeAspect="1" noChangeArrowheads="1"/>
          </p:cNvPicPr>
          <p:nvPr/>
        </p:nvPicPr>
        <p:blipFill>
          <a:blip r:embed="rId3" cstate="print"/>
          <a:srcRect/>
          <a:stretch>
            <a:fillRect/>
          </a:stretch>
        </p:blipFill>
        <p:spPr bwMode="auto">
          <a:xfrm>
            <a:off x="179388" y="973138"/>
            <a:ext cx="4456112" cy="3719512"/>
          </a:xfrm>
          <a:prstGeom prst="rect">
            <a:avLst/>
          </a:prstGeom>
          <a:noFill/>
          <a:ln w="9525">
            <a:noFill/>
            <a:miter lim="800000"/>
            <a:headEnd/>
            <a:tailEnd/>
          </a:ln>
        </p:spPr>
      </p:pic>
      <p:pic>
        <p:nvPicPr>
          <p:cNvPr id="116741" name="Picture 5" descr="Picture 148"/>
          <p:cNvPicPr>
            <a:picLocks noChangeAspect="1" noChangeArrowheads="1"/>
          </p:cNvPicPr>
          <p:nvPr/>
        </p:nvPicPr>
        <p:blipFill>
          <a:blip r:embed="rId4" cstate="print"/>
          <a:srcRect/>
          <a:stretch>
            <a:fillRect/>
          </a:stretch>
        </p:blipFill>
        <p:spPr bwMode="auto">
          <a:xfrm>
            <a:off x="3124200" y="3744913"/>
            <a:ext cx="4167188" cy="3125787"/>
          </a:xfrm>
          <a:prstGeom prst="rect">
            <a:avLst/>
          </a:prstGeom>
          <a:noFill/>
          <a:ln w="9525">
            <a:noFill/>
            <a:miter lim="800000"/>
            <a:headEnd/>
            <a:tailEnd/>
          </a:ln>
        </p:spPr>
      </p:pic>
      <p:sp>
        <p:nvSpPr>
          <p:cNvPr id="116742" name="Text Box 6"/>
          <p:cNvSpPr txBox="1">
            <a:spLocks noChangeArrowheads="1"/>
          </p:cNvSpPr>
          <p:nvPr/>
        </p:nvSpPr>
        <p:spPr bwMode="auto">
          <a:xfrm>
            <a:off x="18596" y="5002439"/>
            <a:ext cx="3076575" cy="1246990"/>
          </a:xfrm>
          <a:prstGeom prst="rect">
            <a:avLst/>
          </a:prstGeom>
          <a:noFill/>
          <a:ln w="9525" algn="ctr">
            <a:noFill/>
            <a:miter lim="800000"/>
            <a:headEnd/>
            <a:tailEnd/>
          </a:ln>
        </p:spPr>
        <p:txBody>
          <a:bodyPr wrap="square" lIns="91420" tIns="45711" rIns="91420" bIns="45711">
            <a:spAutoFit/>
          </a:bodyPr>
          <a:lstStyle/>
          <a:p>
            <a:pPr marL="3175" indent="4763" algn="ctr" defTabSz="912813">
              <a:lnSpc>
                <a:spcPct val="120000"/>
              </a:lnSpc>
              <a:spcBef>
                <a:spcPct val="20000"/>
              </a:spcBef>
            </a:pPr>
            <a:r>
              <a:rPr lang="en-US" sz="1600" dirty="0">
                <a:solidFill>
                  <a:srgbClr val="000000"/>
                </a:solidFill>
              </a:rPr>
              <a:t>Plant managers </a:t>
            </a:r>
            <a:r>
              <a:rPr lang="en-US" sz="1600" dirty="0" smtClean="0">
                <a:solidFill>
                  <a:srgbClr val="000000"/>
                </a:solidFill>
              </a:rPr>
              <a:t>meet with heads of departments for quality</a:t>
            </a:r>
            <a:r>
              <a:rPr lang="en-US" sz="1600" dirty="0">
                <a:solidFill>
                  <a:srgbClr val="000000"/>
                </a:solidFill>
              </a:rPr>
              <a:t>, inventory, weaving, </a:t>
            </a:r>
            <a:r>
              <a:rPr lang="en-US" sz="1600" dirty="0" smtClean="0">
                <a:solidFill>
                  <a:srgbClr val="000000"/>
                </a:solidFill>
              </a:rPr>
              <a:t>maintenance</a:t>
            </a:r>
            <a:r>
              <a:rPr lang="en-US" sz="1600" dirty="0">
                <a:solidFill>
                  <a:srgbClr val="000000"/>
                </a:solidFill>
              </a:rPr>
              <a:t>, warping </a:t>
            </a:r>
            <a:r>
              <a:rPr lang="en-US" sz="1600" dirty="0" smtClean="0">
                <a:solidFill>
                  <a:srgbClr val="000000"/>
                </a:solidFill>
              </a:rPr>
              <a:t>etc. </a:t>
            </a:r>
            <a:endParaRPr lang="en-US" sz="1600" dirty="0">
              <a:solidFill>
                <a:srgbClr val="000000"/>
              </a:solidFill>
            </a:endParaRPr>
          </a:p>
        </p:txBody>
      </p:sp>
    </p:spTree>
    <p:extLst>
      <p:ext uri="{BB962C8B-B14F-4D97-AF65-F5344CB8AC3E}">
        <p14:creationId xmlns:p14="http://schemas.microsoft.com/office/powerpoint/2010/main" val="187379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4" name="Picture 26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01" y="531814"/>
            <a:ext cx="7687823" cy="562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Text Box 5"/>
          <p:cNvSpPr txBox="1">
            <a:spLocks noChangeArrowheads="1"/>
          </p:cNvSpPr>
          <p:nvPr/>
        </p:nvSpPr>
        <p:spPr bwMode="auto">
          <a:xfrm>
            <a:off x="100013" y="-51027"/>
            <a:ext cx="9043987" cy="676276"/>
          </a:xfrm>
          <a:prstGeom prst="rect">
            <a:avLst/>
          </a:prstGeom>
          <a:noFill/>
          <a:ln w="9525">
            <a:noFill/>
            <a:miter lim="800000"/>
            <a:headEnd/>
            <a:tailEnd/>
          </a:ln>
        </p:spPr>
        <p:txBody>
          <a:bodyPr/>
          <a:lstStyle/>
          <a:p>
            <a:r>
              <a:rPr lang="en-US" sz="2800" dirty="0" smtClean="0">
                <a:solidFill>
                  <a:srgbClr val="000000"/>
                </a:solidFill>
              </a:rPr>
              <a:t>Quality improved significantly in treatment plants</a:t>
            </a:r>
            <a:endParaRPr lang="en-US" sz="2800" dirty="0">
              <a:solidFill>
                <a:srgbClr val="000000"/>
              </a:solidFill>
            </a:endParaRPr>
          </a:p>
        </p:txBody>
      </p:sp>
      <p:sp>
        <p:nvSpPr>
          <p:cNvPr id="37893" name="Text Box 7"/>
          <p:cNvSpPr txBox="1">
            <a:spLocks noChangeArrowheads="1"/>
          </p:cNvSpPr>
          <p:nvPr/>
        </p:nvSpPr>
        <p:spPr bwMode="auto">
          <a:xfrm>
            <a:off x="7217458" y="1922020"/>
            <a:ext cx="2033355" cy="400110"/>
          </a:xfrm>
          <a:prstGeom prst="rect">
            <a:avLst/>
          </a:prstGeom>
          <a:noFill/>
          <a:ln w="9525">
            <a:noFill/>
            <a:miter lim="800000"/>
            <a:headEnd/>
            <a:tailEnd/>
          </a:ln>
        </p:spPr>
        <p:txBody>
          <a:bodyPr wrap="square">
            <a:spAutoFit/>
          </a:bodyPr>
          <a:lstStyle/>
          <a:p>
            <a:r>
              <a:rPr lang="en-US" sz="2000" u="sng" dirty="0">
                <a:solidFill>
                  <a:srgbClr val="990033"/>
                </a:solidFill>
              </a:rPr>
              <a:t>Control plants</a:t>
            </a:r>
            <a:endParaRPr lang="en-US" sz="2000" dirty="0">
              <a:solidFill>
                <a:srgbClr val="990033"/>
              </a:solidFill>
            </a:endParaRPr>
          </a:p>
        </p:txBody>
      </p:sp>
      <p:sp>
        <p:nvSpPr>
          <p:cNvPr id="37894" name="Text Box 8"/>
          <p:cNvSpPr txBox="1">
            <a:spLocks noChangeArrowheads="1"/>
          </p:cNvSpPr>
          <p:nvPr/>
        </p:nvSpPr>
        <p:spPr bwMode="auto">
          <a:xfrm>
            <a:off x="6879542" y="4053118"/>
            <a:ext cx="2342243" cy="400110"/>
          </a:xfrm>
          <a:prstGeom prst="rect">
            <a:avLst/>
          </a:prstGeom>
          <a:noFill/>
          <a:ln w="9525">
            <a:noFill/>
            <a:miter lim="800000"/>
            <a:headEnd/>
            <a:tailEnd/>
          </a:ln>
        </p:spPr>
        <p:txBody>
          <a:bodyPr wrap="square">
            <a:spAutoFit/>
          </a:bodyPr>
          <a:lstStyle/>
          <a:p>
            <a:r>
              <a:rPr lang="en-US" sz="2000" u="sng" dirty="0">
                <a:solidFill>
                  <a:srgbClr val="000000"/>
                </a:solidFill>
              </a:rPr>
              <a:t>Treatment plants</a:t>
            </a:r>
            <a:endParaRPr lang="en-US" sz="2000" dirty="0">
              <a:solidFill>
                <a:srgbClr val="000000"/>
              </a:solidFill>
            </a:endParaRPr>
          </a:p>
        </p:txBody>
      </p:sp>
      <p:sp>
        <p:nvSpPr>
          <p:cNvPr id="37895" name="Text Box 9"/>
          <p:cNvSpPr txBox="1">
            <a:spLocks noChangeArrowheads="1"/>
          </p:cNvSpPr>
          <p:nvPr/>
        </p:nvSpPr>
        <p:spPr bwMode="auto">
          <a:xfrm>
            <a:off x="2527300" y="6045290"/>
            <a:ext cx="4904099" cy="400110"/>
          </a:xfrm>
          <a:prstGeom prst="rect">
            <a:avLst/>
          </a:prstGeom>
          <a:noFill/>
          <a:ln w="9525">
            <a:noFill/>
            <a:miter lim="800000"/>
            <a:headEnd/>
            <a:tailEnd/>
          </a:ln>
        </p:spPr>
        <p:txBody>
          <a:bodyPr wrap="none">
            <a:spAutoFit/>
          </a:bodyPr>
          <a:lstStyle/>
          <a:p>
            <a:r>
              <a:rPr lang="en-US" sz="2000" dirty="0">
                <a:solidFill>
                  <a:srgbClr val="000000"/>
                </a:solidFill>
              </a:rPr>
              <a:t>Weeks after the </a:t>
            </a:r>
            <a:r>
              <a:rPr lang="en-US" sz="2000" dirty="0" smtClean="0">
                <a:solidFill>
                  <a:srgbClr val="000000"/>
                </a:solidFill>
              </a:rPr>
              <a:t>start of the experiment</a:t>
            </a:r>
            <a:endParaRPr lang="en-US" sz="2000" dirty="0">
              <a:solidFill>
                <a:srgbClr val="000000"/>
              </a:solidFill>
            </a:endParaRPr>
          </a:p>
        </p:txBody>
      </p:sp>
      <p:sp>
        <p:nvSpPr>
          <p:cNvPr id="37896" name="Text Box 10"/>
          <p:cNvSpPr txBox="1">
            <a:spLocks noChangeArrowheads="1"/>
          </p:cNvSpPr>
          <p:nvPr/>
        </p:nvSpPr>
        <p:spPr bwMode="auto">
          <a:xfrm rot="16200000">
            <a:off x="-1881822" y="2883763"/>
            <a:ext cx="4671558" cy="707886"/>
          </a:xfrm>
          <a:prstGeom prst="rect">
            <a:avLst/>
          </a:prstGeom>
          <a:noFill/>
          <a:ln w="9525">
            <a:noFill/>
            <a:miter lim="800000"/>
            <a:headEnd/>
            <a:tailEnd/>
          </a:ln>
        </p:spPr>
        <p:txBody>
          <a:bodyPr wrap="square">
            <a:spAutoFit/>
          </a:bodyPr>
          <a:lstStyle/>
          <a:p>
            <a:pPr algn="ctr"/>
            <a:r>
              <a:rPr lang="en-US" sz="2000" dirty="0">
                <a:solidFill>
                  <a:srgbClr val="000000"/>
                </a:solidFill>
              </a:rPr>
              <a:t>Quality defects </a:t>
            </a:r>
            <a:r>
              <a:rPr lang="en-US" sz="2000" dirty="0" smtClean="0">
                <a:solidFill>
                  <a:srgbClr val="000000"/>
                </a:solidFill>
              </a:rPr>
              <a:t>index</a:t>
            </a:r>
            <a:br>
              <a:rPr lang="en-US" sz="2000" dirty="0" smtClean="0">
                <a:solidFill>
                  <a:srgbClr val="000000"/>
                </a:solidFill>
              </a:rPr>
            </a:br>
            <a:r>
              <a:rPr lang="en-US" sz="2000" dirty="0" smtClean="0">
                <a:solidFill>
                  <a:srgbClr val="000000"/>
                </a:solidFill>
              </a:rPr>
              <a:t> </a:t>
            </a:r>
            <a:r>
              <a:rPr lang="en-US" sz="2000" dirty="0">
                <a:solidFill>
                  <a:srgbClr val="000000"/>
                </a:solidFill>
              </a:rPr>
              <a:t>(higher score=lower quality)</a:t>
            </a:r>
          </a:p>
        </p:txBody>
      </p:sp>
      <p:sp>
        <p:nvSpPr>
          <p:cNvPr id="2663" name="Text Box 8"/>
          <p:cNvSpPr txBox="1">
            <a:spLocks noChangeArrowheads="1"/>
          </p:cNvSpPr>
          <p:nvPr/>
        </p:nvSpPr>
        <p:spPr bwMode="auto">
          <a:xfrm>
            <a:off x="100013" y="6461518"/>
            <a:ext cx="9310454" cy="400110"/>
          </a:xfrm>
          <a:prstGeom prst="rect">
            <a:avLst/>
          </a:prstGeom>
          <a:noFill/>
          <a:ln w="9525">
            <a:noFill/>
            <a:miter lim="800000"/>
            <a:headEnd/>
            <a:tailEnd/>
          </a:ln>
        </p:spPr>
        <p:txBody>
          <a:bodyPr wrap="square">
            <a:spAutoFit/>
          </a:bodyPr>
          <a:lstStyle/>
          <a:p>
            <a:r>
              <a:rPr lang="en-US" sz="2000" b="0" dirty="0" smtClean="0">
                <a:solidFill>
                  <a:srgbClr val="000000"/>
                </a:solidFill>
              </a:rPr>
              <a:t>Note: solid lines are point estimates, dashed lines are 95% confidence intervals</a:t>
            </a:r>
            <a:endParaRPr lang="en-US" sz="2000" b="0" dirty="0">
              <a:solidFill>
                <a:srgbClr val="000000"/>
              </a:solidFill>
            </a:endParaRPr>
          </a:p>
        </p:txBody>
      </p:sp>
    </p:spTree>
    <p:extLst>
      <p:ext uri="{BB962C8B-B14F-4D97-AF65-F5344CB8AC3E}">
        <p14:creationId xmlns:p14="http://schemas.microsoft.com/office/powerpoint/2010/main" val="1710010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p:cNvSpPr>
            <a:spLocks noGrp="1"/>
          </p:cNvSpPr>
          <p:nvPr>
            <p:ph type="sldNum" sz="quarter" idx="12"/>
          </p:nvPr>
        </p:nvSpPr>
        <p:spPr>
          <a:noFill/>
        </p:spPr>
        <p:txBody>
          <a:bodyPr/>
          <a:lstStyle/>
          <a:p>
            <a:fld id="{6BC97946-E2F9-4C02-B9C2-AACF29C531F3}" type="slidenum">
              <a:rPr lang="en-US" smtClean="0">
                <a:solidFill>
                  <a:srgbClr val="000000"/>
                </a:solidFill>
              </a:rPr>
              <a:pPr/>
              <a:t>26</a:t>
            </a:fld>
            <a:endParaRPr lang="en-US" smtClean="0">
              <a:solidFill>
                <a:srgbClr val="000000"/>
              </a:solidFill>
            </a:endParaRPr>
          </a:p>
        </p:txBody>
      </p:sp>
      <p:sp>
        <p:nvSpPr>
          <p:cNvPr id="120834" name="Text Box 2"/>
          <p:cNvSpPr txBox="1">
            <a:spLocks noChangeArrowheads="1"/>
          </p:cNvSpPr>
          <p:nvPr/>
        </p:nvSpPr>
        <p:spPr bwMode="gray">
          <a:xfrm>
            <a:off x="6674076" y="2000697"/>
            <a:ext cx="2349500" cy="1807400"/>
          </a:xfrm>
          <a:prstGeom prst="rect">
            <a:avLst/>
          </a:prstGeom>
          <a:noFill/>
          <a:ln w="9525" algn="ctr">
            <a:noFill/>
            <a:miter lim="800000"/>
            <a:headEnd/>
            <a:tailEnd/>
          </a:ln>
        </p:spPr>
        <p:txBody>
          <a:bodyPr wrap="square" lIns="72000" tIns="72000" rIns="72000" bIns="72000">
            <a:spAutoFit/>
          </a:bodyPr>
          <a:lstStyle/>
          <a:p>
            <a:pPr algn="ctr" eaLnBrk="0" hangingPunct="0">
              <a:spcBef>
                <a:spcPct val="20000"/>
              </a:spcBef>
              <a:buSzPct val="100000"/>
              <a:buFont typeface="Wingdings" pitchFamily="2" charset="2"/>
              <a:buNone/>
            </a:pPr>
            <a:r>
              <a:rPr lang="en-US" sz="1800" dirty="0">
                <a:solidFill>
                  <a:srgbClr val="000000"/>
                </a:solidFill>
              </a:rPr>
              <a:t>Stock is organized, labeled, and entered </a:t>
            </a:r>
            <a:r>
              <a:rPr lang="en-US" sz="1800" dirty="0" smtClean="0">
                <a:solidFill>
                  <a:srgbClr val="000000"/>
                </a:solidFill>
              </a:rPr>
              <a:t>into the computer with details </a:t>
            </a:r>
            <a:r>
              <a:rPr lang="en-US" sz="1800" dirty="0">
                <a:solidFill>
                  <a:srgbClr val="000000"/>
                </a:solidFill>
              </a:rPr>
              <a:t>of the type, age and location</a:t>
            </a:r>
            <a:r>
              <a:rPr lang="en-US" sz="1800" dirty="0" smtClean="0">
                <a:solidFill>
                  <a:srgbClr val="000000"/>
                </a:solidFill>
              </a:rPr>
              <a:t>.</a:t>
            </a:r>
            <a:endParaRPr lang="en-US" sz="1800" dirty="0">
              <a:solidFill>
                <a:srgbClr val="000000"/>
              </a:solidFill>
            </a:endParaRPr>
          </a:p>
        </p:txBody>
      </p:sp>
      <p:sp>
        <p:nvSpPr>
          <p:cNvPr id="120835" name="Rectangle 3"/>
          <p:cNvSpPr>
            <a:spLocks noChangeArrowheads="1"/>
          </p:cNvSpPr>
          <p:nvPr/>
        </p:nvSpPr>
        <p:spPr bwMode="gray">
          <a:xfrm>
            <a:off x="204788" y="85725"/>
            <a:ext cx="8780462" cy="854075"/>
          </a:xfrm>
          <a:prstGeom prst="rect">
            <a:avLst/>
          </a:prstGeom>
          <a:noFill/>
          <a:ln w="9525">
            <a:noFill/>
            <a:miter lim="800000"/>
            <a:headEnd/>
            <a:tailEnd/>
          </a:ln>
        </p:spPr>
        <p:txBody>
          <a:bodyPr lIns="0" tIns="0" rIns="0" bIns="0" anchor="b">
            <a:spAutoFit/>
          </a:bodyPr>
          <a:lstStyle/>
          <a:p>
            <a:pPr defTabSz="912813"/>
            <a:r>
              <a:rPr lang="en-US" sz="2800">
                <a:solidFill>
                  <a:srgbClr val="000000"/>
                </a:solidFill>
              </a:rPr>
              <a:t>Organizing and racking inventory enables firms to substantially reduce capital stock</a:t>
            </a:r>
          </a:p>
        </p:txBody>
      </p:sp>
      <p:pic>
        <p:nvPicPr>
          <p:cNvPr id="120836" name="Picture 4"/>
          <p:cNvPicPr>
            <a:picLocks noChangeAspect="1" noChangeArrowheads="1"/>
          </p:cNvPicPr>
          <p:nvPr/>
        </p:nvPicPr>
        <p:blipFill>
          <a:blip r:embed="rId3" cstate="print"/>
          <a:srcRect/>
          <a:stretch>
            <a:fillRect/>
          </a:stretch>
        </p:blipFill>
        <p:spPr bwMode="gray">
          <a:xfrm>
            <a:off x="242888" y="1112838"/>
            <a:ext cx="6315075" cy="5380037"/>
          </a:xfrm>
          <a:prstGeom prst="rect">
            <a:avLst/>
          </a:prstGeom>
          <a:noFill/>
          <a:ln w="9525" algn="ctr">
            <a:noFill/>
            <a:miter lim="800000"/>
            <a:headEnd/>
            <a:tailEnd/>
          </a:ln>
        </p:spPr>
      </p:pic>
      <p:sp>
        <p:nvSpPr>
          <p:cNvPr id="120837" name="Line 16"/>
          <p:cNvSpPr>
            <a:spLocks noChangeShapeType="1"/>
          </p:cNvSpPr>
          <p:nvPr/>
        </p:nvSpPr>
        <p:spPr bwMode="auto">
          <a:xfrm flipV="1">
            <a:off x="5305425" y="2722563"/>
            <a:ext cx="1581150" cy="706437"/>
          </a:xfrm>
          <a:prstGeom prst="line">
            <a:avLst/>
          </a:prstGeom>
          <a:noFill/>
          <a:ln w="19050">
            <a:solidFill>
              <a:srgbClr val="FF0000"/>
            </a:solidFill>
            <a:round/>
            <a:headEnd type="triangle" w="sm" len="sm"/>
            <a:tailEnd type="none" w="sm" len="sm"/>
          </a:ln>
        </p:spPr>
        <p:txBody>
          <a:bodyPr/>
          <a:lstStyle/>
          <a:p>
            <a:endParaRPr lang="en-US">
              <a:solidFill>
                <a:srgbClr val="000000"/>
              </a:solidFill>
            </a:endParaRPr>
          </a:p>
        </p:txBody>
      </p:sp>
    </p:spTree>
    <p:extLst>
      <p:ext uri="{BB962C8B-B14F-4D97-AF65-F5344CB8AC3E}">
        <p14:creationId xmlns:p14="http://schemas.microsoft.com/office/powerpoint/2010/main" val="996198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15" y="420915"/>
            <a:ext cx="7756726" cy="567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5"/>
          <p:cNvSpPr txBox="1">
            <a:spLocks noChangeArrowheads="1"/>
          </p:cNvSpPr>
          <p:nvPr/>
        </p:nvSpPr>
        <p:spPr bwMode="auto">
          <a:xfrm>
            <a:off x="100013" y="-51027"/>
            <a:ext cx="9043987" cy="676276"/>
          </a:xfrm>
          <a:prstGeom prst="rect">
            <a:avLst/>
          </a:prstGeom>
          <a:noFill/>
          <a:ln w="9525">
            <a:noFill/>
            <a:miter lim="800000"/>
            <a:headEnd/>
            <a:tailEnd/>
          </a:ln>
        </p:spPr>
        <p:txBody>
          <a:bodyPr/>
          <a:lstStyle/>
          <a:p>
            <a:r>
              <a:rPr lang="en-US" sz="2800" dirty="0" smtClean="0">
                <a:solidFill>
                  <a:srgbClr val="000000"/>
                </a:solidFill>
              </a:rPr>
              <a:t>Inventory </a:t>
            </a:r>
            <a:r>
              <a:rPr lang="en-US" sz="2800" smtClean="0">
                <a:solidFill>
                  <a:srgbClr val="000000"/>
                </a:solidFill>
              </a:rPr>
              <a:t>fell in </a:t>
            </a:r>
            <a:r>
              <a:rPr lang="en-US" sz="2800" dirty="0" smtClean="0">
                <a:solidFill>
                  <a:srgbClr val="000000"/>
                </a:solidFill>
              </a:rPr>
              <a:t>treatment plants</a:t>
            </a:r>
            <a:endParaRPr lang="en-US" sz="2800" dirty="0">
              <a:solidFill>
                <a:srgbClr val="000000"/>
              </a:solidFill>
            </a:endParaRPr>
          </a:p>
        </p:txBody>
      </p:sp>
      <p:sp>
        <p:nvSpPr>
          <p:cNvPr id="20" name="Text Box 7"/>
          <p:cNvSpPr txBox="1">
            <a:spLocks noChangeArrowheads="1"/>
          </p:cNvSpPr>
          <p:nvPr/>
        </p:nvSpPr>
        <p:spPr bwMode="auto">
          <a:xfrm>
            <a:off x="7217458" y="2052646"/>
            <a:ext cx="2033355" cy="400110"/>
          </a:xfrm>
          <a:prstGeom prst="rect">
            <a:avLst/>
          </a:prstGeom>
          <a:noFill/>
          <a:ln w="9525">
            <a:noFill/>
            <a:miter lim="800000"/>
            <a:headEnd/>
            <a:tailEnd/>
          </a:ln>
        </p:spPr>
        <p:txBody>
          <a:bodyPr wrap="square">
            <a:spAutoFit/>
          </a:bodyPr>
          <a:lstStyle/>
          <a:p>
            <a:r>
              <a:rPr lang="en-US" sz="2000" u="sng" dirty="0">
                <a:solidFill>
                  <a:srgbClr val="990033"/>
                </a:solidFill>
              </a:rPr>
              <a:t>Control plants</a:t>
            </a:r>
            <a:endParaRPr lang="en-US" sz="2000" dirty="0">
              <a:solidFill>
                <a:srgbClr val="990033"/>
              </a:solidFill>
            </a:endParaRPr>
          </a:p>
        </p:txBody>
      </p:sp>
      <p:sp>
        <p:nvSpPr>
          <p:cNvPr id="21" name="Text Box 8"/>
          <p:cNvSpPr txBox="1">
            <a:spLocks noChangeArrowheads="1"/>
          </p:cNvSpPr>
          <p:nvPr/>
        </p:nvSpPr>
        <p:spPr bwMode="auto">
          <a:xfrm>
            <a:off x="6923084" y="3762838"/>
            <a:ext cx="2342243" cy="400110"/>
          </a:xfrm>
          <a:prstGeom prst="rect">
            <a:avLst/>
          </a:prstGeom>
          <a:noFill/>
          <a:ln w="9525">
            <a:noFill/>
            <a:miter lim="800000"/>
            <a:headEnd/>
            <a:tailEnd/>
          </a:ln>
        </p:spPr>
        <p:txBody>
          <a:bodyPr wrap="square">
            <a:spAutoFit/>
          </a:bodyPr>
          <a:lstStyle/>
          <a:p>
            <a:r>
              <a:rPr lang="en-US" sz="2000" u="sng" dirty="0">
                <a:solidFill>
                  <a:srgbClr val="000000"/>
                </a:solidFill>
              </a:rPr>
              <a:t>Treatment plants</a:t>
            </a:r>
            <a:endParaRPr lang="en-US" sz="2000" dirty="0">
              <a:solidFill>
                <a:srgbClr val="000000"/>
              </a:solidFill>
            </a:endParaRPr>
          </a:p>
        </p:txBody>
      </p:sp>
      <p:sp>
        <p:nvSpPr>
          <p:cNvPr id="22" name="Text Box 9"/>
          <p:cNvSpPr txBox="1">
            <a:spLocks noChangeArrowheads="1"/>
          </p:cNvSpPr>
          <p:nvPr/>
        </p:nvSpPr>
        <p:spPr bwMode="auto">
          <a:xfrm>
            <a:off x="2527300" y="5987234"/>
            <a:ext cx="4904099" cy="400110"/>
          </a:xfrm>
          <a:prstGeom prst="rect">
            <a:avLst/>
          </a:prstGeom>
          <a:noFill/>
          <a:ln w="9525">
            <a:noFill/>
            <a:miter lim="800000"/>
            <a:headEnd/>
            <a:tailEnd/>
          </a:ln>
        </p:spPr>
        <p:txBody>
          <a:bodyPr wrap="none">
            <a:spAutoFit/>
          </a:bodyPr>
          <a:lstStyle/>
          <a:p>
            <a:r>
              <a:rPr lang="en-US" sz="2000" dirty="0">
                <a:solidFill>
                  <a:srgbClr val="000000"/>
                </a:solidFill>
              </a:rPr>
              <a:t>Weeks after the </a:t>
            </a:r>
            <a:r>
              <a:rPr lang="en-US" sz="2000" dirty="0" smtClean="0">
                <a:solidFill>
                  <a:srgbClr val="000000"/>
                </a:solidFill>
              </a:rPr>
              <a:t>start of the experiment</a:t>
            </a:r>
            <a:endParaRPr lang="en-US" sz="2000" dirty="0">
              <a:solidFill>
                <a:srgbClr val="000000"/>
              </a:solidFill>
            </a:endParaRPr>
          </a:p>
        </p:txBody>
      </p:sp>
      <p:sp>
        <p:nvSpPr>
          <p:cNvPr id="23" name="Text Box 10"/>
          <p:cNvSpPr txBox="1">
            <a:spLocks noChangeArrowheads="1"/>
          </p:cNvSpPr>
          <p:nvPr/>
        </p:nvSpPr>
        <p:spPr bwMode="auto">
          <a:xfrm rot="16200000">
            <a:off x="-1983420" y="3037651"/>
            <a:ext cx="4671558" cy="400110"/>
          </a:xfrm>
          <a:prstGeom prst="rect">
            <a:avLst/>
          </a:prstGeom>
          <a:noFill/>
          <a:ln w="9525">
            <a:noFill/>
            <a:miter lim="800000"/>
            <a:headEnd/>
            <a:tailEnd/>
          </a:ln>
        </p:spPr>
        <p:txBody>
          <a:bodyPr wrap="square">
            <a:spAutoFit/>
          </a:bodyPr>
          <a:lstStyle/>
          <a:p>
            <a:pPr algn="ctr"/>
            <a:r>
              <a:rPr lang="en-US" sz="2000" dirty="0" smtClean="0">
                <a:solidFill>
                  <a:srgbClr val="000000"/>
                </a:solidFill>
              </a:rPr>
              <a:t>Yarn inventory</a:t>
            </a:r>
            <a:endParaRPr lang="en-US" sz="2000" dirty="0">
              <a:solidFill>
                <a:srgbClr val="000000"/>
              </a:solidFill>
            </a:endParaRPr>
          </a:p>
        </p:txBody>
      </p:sp>
      <p:sp>
        <p:nvSpPr>
          <p:cNvPr id="24" name="Text Box 8"/>
          <p:cNvSpPr txBox="1">
            <a:spLocks noChangeArrowheads="1"/>
          </p:cNvSpPr>
          <p:nvPr/>
        </p:nvSpPr>
        <p:spPr bwMode="auto">
          <a:xfrm>
            <a:off x="100013" y="6461518"/>
            <a:ext cx="9310454" cy="400110"/>
          </a:xfrm>
          <a:prstGeom prst="rect">
            <a:avLst/>
          </a:prstGeom>
          <a:noFill/>
          <a:ln w="9525">
            <a:noFill/>
            <a:miter lim="800000"/>
            <a:headEnd/>
            <a:tailEnd/>
          </a:ln>
        </p:spPr>
        <p:txBody>
          <a:bodyPr wrap="square">
            <a:spAutoFit/>
          </a:bodyPr>
          <a:lstStyle/>
          <a:p>
            <a:r>
              <a:rPr lang="en-US" sz="2000" b="0" dirty="0" smtClean="0">
                <a:solidFill>
                  <a:srgbClr val="000000"/>
                </a:solidFill>
              </a:rPr>
              <a:t>Note: solid lines are point estimates, dashed lines are 95% confidence intervals</a:t>
            </a:r>
            <a:endParaRPr lang="en-US" sz="2000" b="0" dirty="0">
              <a:solidFill>
                <a:srgbClr val="000000"/>
              </a:solidFill>
            </a:endParaRPr>
          </a:p>
        </p:txBody>
      </p:sp>
    </p:spTree>
    <p:extLst>
      <p:ext uri="{BB962C8B-B14F-4D97-AF65-F5344CB8AC3E}">
        <p14:creationId xmlns:p14="http://schemas.microsoft.com/office/powerpoint/2010/main" val="3206491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5"/>
          <p:cNvSpPr>
            <a:spLocks noGrp="1"/>
          </p:cNvSpPr>
          <p:nvPr>
            <p:ph type="sldNum" sz="quarter" idx="12"/>
          </p:nvPr>
        </p:nvSpPr>
        <p:spPr>
          <a:noFill/>
        </p:spPr>
        <p:txBody>
          <a:bodyPr/>
          <a:lstStyle/>
          <a:p>
            <a:fld id="{6558DA84-E19D-4488-8B99-ED07708202E8}" type="slidenum">
              <a:rPr lang="en-US" smtClean="0">
                <a:solidFill>
                  <a:srgbClr val="000000"/>
                </a:solidFill>
              </a:rPr>
              <a:pPr/>
              <a:t>28</a:t>
            </a:fld>
            <a:endParaRPr lang="en-US" smtClean="0">
              <a:solidFill>
                <a:srgbClr val="000000"/>
              </a:solidFill>
            </a:endParaRPr>
          </a:p>
        </p:txBody>
      </p:sp>
      <p:sp>
        <p:nvSpPr>
          <p:cNvPr id="125954" name="Rectangle 2"/>
          <p:cNvSpPr>
            <a:spLocks noChangeArrowheads="1"/>
          </p:cNvSpPr>
          <p:nvPr/>
        </p:nvSpPr>
        <p:spPr bwMode="gray">
          <a:xfrm>
            <a:off x="204788" y="69850"/>
            <a:ext cx="8932862" cy="854075"/>
          </a:xfrm>
          <a:prstGeom prst="rect">
            <a:avLst/>
          </a:prstGeom>
          <a:noFill/>
          <a:ln w="9525">
            <a:noFill/>
            <a:miter lim="800000"/>
            <a:headEnd/>
            <a:tailEnd/>
          </a:ln>
        </p:spPr>
        <p:txBody>
          <a:bodyPr lIns="0" tIns="0" rIns="0" bIns="0" anchor="b">
            <a:spAutoFit/>
          </a:bodyPr>
          <a:lstStyle/>
          <a:p>
            <a:pPr defTabSz="912813"/>
            <a:r>
              <a:rPr lang="en-US" sz="2800">
                <a:solidFill>
                  <a:srgbClr val="000000"/>
                </a:solidFill>
              </a:rPr>
              <a:t>Many treated firms have also introduced basic initiatives (called “5S”) to organize the plant floor</a:t>
            </a:r>
          </a:p>
        </p:txBody>
      </p:sp>
      <p:pic>
        <p:nvPicPr>
          <p:cNvPr id="125955" name="Picture 4"/>
          <p:cNvPicPr>
            <a:picLocks noChangeAspect="1" noChangeArrowheads="1"/>
          </p:cNvPicPr>
          <p:nvPr/>
        </p:nvPicPr>
        <p:blipFill>
          <a:blip r:embed="rId2" cstate="print"/>
          <a:srcRect/>
          <a:stretch>
            <a:fillRect/>
          </a:stretch>
        </p:blipFill>
        <p:spPr bwMode="auto">
          <a:xfrm>
            <a:off x="3994150" y="946150"/>
            <a:ext cx="5008563" cy="3402013"/>
          </a:xfrm>
          <a:prstGeom prst="rect">
            <a:avLst/>
          </a:prstGeom>
          <a:noFill/>
          <a:ln w="12700">
            <a:noFill/>
            <a:miter lim="800000"/>
            <a:headEnd type="none" w="sm" len="sm"/>
            <a:tailEnd type="none" w="sm" len="sm"/>
          </a:ln>
        </p:spPr>
      </p:pic>
      <p:sp>
        <p:nvSpPr>
          <p:cNvPr id="125956" name="Text Box 6"/>
          <p:cNvSpPr txBox="1">
            <a:spLocks noChangeArrowheads="1"/>
          </p:cNvSpPr>
          <p:nvPr/>
        </p:nvSpPr>
        <p:spPr bwMode="auto">
          <a:xfrm>
            <a:off x="369888" y="1635125"/>
            <a:ext cx="3316287" cy="646331"/>
          </a:xfrm>
          <a:prstGeom prst="rect">
            <a:avLst/>
          </a:prstGeom>
          <a:noFill/>
          <a:ln w="9525">
            <a:no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800" dirty="0" smtClean="0">
                <a:solidFill>
                  <a:srgbClr val="000000"/>
                </a:solidFill>
              </a:rPr>
              <a:t>Marking </a:t>
            </a:r>
            <a:r>
              <a:rPr lang="en-US" sz="1800" dirty="0">
                <a:solidFill>
                  <a:srgbClr val="000000"/>
                </a:solidFill>
              </a:rPr>
              <a:t>out the area around the model machine</a:t>
            </a:r>
          </a:p>
        </p:txBody>
      </p:sp>
      <p:sp>
        <p:nvSpPr>
          <p:cNvPr id="125957" name="Text Box 9"/>
          <p:cNvSpPr txBox="1">
            <a:spLocks noChangeArrowheads="1"/>
          </p:cNvSpPr>
          <p:nvPr/>
        </p:nvSpPr>
        <p:spPr bwMode="auto">
          <a:xfrm>
            <a:off x="5097691" y="4670425"/>
            <a:ext cx="3806825" cy="646331"/>
          </a:xfrm>
          <a:prstGeom prst="rect">
            <a:avLst/>
          </a:prstGeom>
          <a:noFill/>
          <a:ln w="9525">
            <a:no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800" dirty="0">
                <a:solidFill>
                  <a:srgbClr val="000000"/>
                </a:solidFill>
              </a:rPr>
              <a:t>Snag tagging to identify the </a:t>
            </a:r>
            <a:r>
              <a:rPr lang="en-US" sz="1800" dirty="0" smtClean="0">
                <a:solidFill>
                  <a:srgbClr val="000000"/>
                </a:solidFill>
              </a:rPr>
              <a:t>abnormalities</a:t>
            </a:r>
            <a:endParaRPr lang="en-US" sz="1800" dirty="0">
              <a:solidFill>
                <a:srgbClr val="000000"/>
              </a:solidFill>
            </a:endParaRPr>
          </a:p>
        </p:txBody>
      </p:sp>
      <p:sp>
        <p:nvSpPr>
          <p:cNvPr id="125958" name="Line 16"/>
          <p:cNvSpPr>
            <a:spLocks noChangeShapeType="1"/>
          </p:cNvSpPr>
          <p:nvPr/>
        </p:nvSpPr>
        <p:spPr bwMode="auto">
          <a:xfrm flipH="1" flipV="1">
            <a:off x="3494088" y="2122488"/>
            <a:ext cx="1484312" cy="327025"/>
          </a:xfrm>
          <a:prstGeom prst="line">
            <a:avLst/>
          </a:prstGeom>
          <a:noFill/>
          <a:ln w="19050">
            <a:solidFill>
              <a:srgbClr val="FF0000"/>
            </a:solidFill>
            <a:round/>
            <a:headEnd type="triangle" w="sm" len="sm"/>
            <a:tailEnd type="none" w="sm" len="sm"/>
          </a:ln>
        </p:spPr>
        <p:txBody>
          <a:bodyPr/>
          <a:lstStyle/>
          <a:p>
            <a:endParaRPr lang="en-US" sz="1800">
              <a:solidFill>
                <a:srgbClr val="000000"/>
              </a:solidFill>
            </a:endParaRPr>
          </a:p>
        </p:txBody>
      </p:sp>
      <p:pic>
        <p:nvPicPr>
          <p:cNvPr id="125959" name="Picture 7"/>
          <p:cNvPicPr>
            <a:picLocks noChangeAspect="1" noChangeArrowheads="1"/>
          </p:cNvPicPr>
          <p:nvPr/>
        </p:nvPicPr>
        <p:blipFill>
          <a:blip r:embed="rId3" cstate="print">
            <a:lum bright="10000" contrast="20000"/>
          </a:blip>
          <a:srcRect/>
          <a:stretch>
            <a:fillRect/>
          </a:stretch>
        </p:blipFill>
        <p:spPr bwMode="gray">
          <a:xfrm>
            <a:off x="142875" y="3152775"/>
            <a:ext cx="4960938" cy="3597275"/>
          </a:xfrm>
          <a:prstGeom prst="rect">
            <a:avLst/>
          </a:prstGeom>
          <a:noFill/>
          <a:ln w="9525" algn="ctr">
            <a:noFill/>
            <a:miter lim="800000"/>
            <a:headEnd/>
            <a:tailEnd/>
          </a:ln>
        </p:spPr>
      </p:pic>
      <p:sp>
        <p:nvSpPr>
          <p:cNvPr id="125960" name="Line 16"/>
          <p:cNvSpPr>
            <a:spLocks noChangeShapeType="1"/>
          </p:cNvSpPr>
          <p:nvPr/>
        </p:nvSpPr>
        <p:spPr bwMode="auto">
          <a:xfrm>
            <a:off x="3995738" y="4541838"/>
            <a:ext cx="1250950" cy="407987"/>
          </a:xfrm>
          <a:prstGeom prst="line">
            <a:avLst/>
          </a:prstGeom>
          <a:noFill/>
          <a:ln w="19050">
            <a:solidFill>
              <a:srgbClr val="FF0000"/>
            </a:solidFill>
            <a:round/>
            <a:headEnd type="triangle" w="sm" len="sm"/>
            <a:tailEnd type="none" w="sm" len="sm"/>
          </a:ln>
        </p:spPr>
        <p:txBody>
          <a:bodyPr/>
          <a:lstStyle/>
          <a:p>
            <a:endParaRPr lang="en-US" sz="1800">
              <a:solidFill>
                <a:srgbClr val="000000"/>
              </a:solidFill>
            </a:endParaRPr>
          </a:p>
        </p:txBody>
      </p:sp>
    </p:spTree>
    <p:extLst>
      <p:ext uri="{BB962C8B-B14F-4D97-AF65-F5344CB8AC3E}">
        <p14:creationId xmlns:p14="http://schemas.microsoft.com/office/powerpoint/2010/main" val="149144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5"/>
          <p:cNvSpPr>
            <a:spLocks noGrp="1"/>
          </p:cNvSpPr>
          <p:nvPr>
            <p:ph type="sldNum" sz="quarter" idx="12"/>
          </p:nvPr>
        </p:nvSpPr>
        <p:spPr>
          <a:noFill/>
        </p:spPr>
        <p:txBody>
          <a:bodyPr/>
          <a:lstStyle/>
          <a:p>
            <a:fld id="{9B84CDA1-748E-49EC-B44F-7AB2741B58CF}" type="slidenum">
              <a:rPr lang="en-US" smtClean="0">
                <a:solidFill>
                  <a:srgbClr val="000000"/>
                </a:solidFill>
              </a:rPr>
              <a:pPr/>
              <a:t>29</a:t>
            </a:fld>
            <a:endParaRPr lang="en-US" smtClean="0">
              <a:solidFill>
                <a:srgbClr val="000000"/>
              </a:solidFill>
            </a:endParaRPr>
          </a:p>
        </p:txBody>
      </p:sp>
      <p:sp>
        <p:nvSpPr>
          <p:cNvPr id="126978" name="Rectangle 2"/>
          <p:cNvSpPr>
            <a:spLocks noChangeArrowheads="1"/>
          </p:cNvSpPr>
          <p:nvPr/>
        </p:nvSpPr>
        <p:spPr bwMode="gray">
          <a:xfrm>
            <a:off x="204788" y="46038"/>
            <a:ext cx="8939212" cy="854075"/>
          </a:xfrm>
          <a:prstGeom prst="rect">
            <a:avLst/>
          </a:prstGeom>
          <a:noFill/>
          <a:ln w="9525">
            <a:noFill/>
            <a:miter lim="800000"/>
            <a:headEnd/>
            <a:tailEnd/>
          </a:ln>
        </p:spPr>
        <p:txBody>
          <a:bodyPr lIns="0" tIns="0" rIns="0" bIns="0" anchor="b">
            <a:spAutoFit/>
          </a:bodyPr>
          <a:lstStyle/>
          <a:p>
            <a:pPr defTabSz="912813"/>
            <a:r>
              <a:rPr lang="en-US" sz="2800" dirty="0">
                <a:solidFill>
                  <a:srgbClr val="000000"/>
                </a:solidFill>
              </a:rPr>
              <a:t>Spare parts were also organized, reducing downtime (parts can be found quickly</a:t>
            </a:r>
            <a:r>
              <a:rPr lang="en-US" sz="2800" dirty="0" smtClean="0">
                <a:solidFill>
                  <a:srgbClr val="000000"/>
                </a:solidFill>
              </a:rPr>
              <a:t>)</a:t>
            </a:r>
            <a:endParaRPr lang="en-US" sz="2800" dirty="0">
              <a:solidFill>
                <a:srgbClr val="000000"/>
              </a:solidFill>
            </a:endParaRPr>
          </a:p>
        </p:txBody>
      </p:sp>
      <p:sp>
        <p:nvSpPr>
          <p:cNvPr id="126979" name="Text Box 6"/>
          <p:cNvSpPr txBox="1">
            <a:spLocks noChangeArrowheads="1"/>
          </p:cNvSpPr>
          <p:nvPr/>
        </p:nvSpPr>
        <p:spPr bwMode="gray">
          <a:xfrm>
            <a:off x="152400" y="4249738"/>
            <a:ext cx="1654175" cy="391628"/>
          </a:xfrm>
          <a:prstGeom prst="rect">
            <a:avLst/>
          </a:prstGeom>
          <a:noFill/>
          <a:ln w="9525" algn="ctr">
            <a:noFill/>
            <a:miter lim="800000"/>
            <a:headEnd/>
            <a:tailEnd/>
          </a:ln>
        </p:spPr>
        <p:txBody>
          <a:bodyPr lIns="72000" tIns="72000" rIns="72000" bIns="72000">
            <a:spAutoFit/>
          </a:bodyPr>
          <a:lstStyle/>
          <a:p>
            <a:pPr algn="ctr" eaLnBrk="0" hangingPunct="0">
              <a:spcBef>
                <a:spcPct val="20000"/>
              </a:spcBef>
              <a:buSzPct val="100000"/>
              <a:buFont typeface="Wingdings" pitchFamily="2" charset="2"/>
              <a:buNone/>
            </a:pPr>
            <a:r>
              <a:rPr lang="en-US" sz="1600" dirty="0">
                <a:solidFill>
                  <a:srgbClr val="000000"/>
                </a:solidFill>
              </a:rPr>
              <a:t>Nuts &amp; </a:t>
            </a:r>
            <a:r>
              <a:rPr lang="en-US" sz="1600" dirty="0" smtClean="0">
                <a:solidFill>
                  <a:srgbClr val="000000"/>
                </a:solidFill>
              </a:rPr>
              <a:t>bolts</a:t>
            </a:r>
            <a:endParaRPr lang="en-US" sz="1600" dirty="0">
              <a:solidFill>
                <a:srgbClr val="000000"/>
              </a:solidFill>
            </a:endParaRPr>
          </a:p>
        </p:txBody>
      </p:sp>
      <p:sp>
        <p:nvSpPr>
          <p:cNvPr id="126980" name="Text Box 7"/>
          <p:cNvSpPr txBox="1">
            <a:spLocks noChangeArrowheads="1"/>
          </p:cNvSpPr>
          <p:nvPr/>
        </p:nvSpPr>
        <p:spPr bwMode="gray">
          <a:xfrm>
            <a:off x="529768" y="5741304"/>
            <a:ext cx="1292225" cy="391628"/>
          </a:xfrm>
          <a:prstGeom prst="rect">
            <a:avLst/>
          </a:prstGeom>
          <a:noFill/>
          <a:ln w="9525" algn="ctr">
            <a:noFill/>
            <a:miter lim="800000"/>
            <a:headEnd/>
            <a:tailEnd/>
          </a:ln>
        </p:spPr>
        <p:txBody>
          <a:bodyPr lIns="72000" tIns="72000" rIns="72000" bIns="72000">
            <a:spAutoFit/>
          </a:bodyPr>
          <a:lstStyle/>
          <a:p>
            <a:pPr eaLnBrk="0" hangingPunct="0">
              <a:spcBef>
                <a:spcPct val="20000"/>
              </a:spcBef>
              <a:buSzPct val="100000"/>
              <a:buFont typeface="Wingdings" pitchFamily="2" charset="2"/>
              <a:buNone/>
            </a:pPr>
            <a:r>
              <a:rPr lang="en-US" sz="1600" dirty="0" smtClean="0">
                <a:solidFill>
                  <a:srgbClr val="000000"/>
                </a:solidFill>
              </a:rPr>
              <a:t>Tools</a:t>
            </a:r>
            <a:endParaRPr lang="en-US" sz="1600" dirty="0">
              <a:solidFill>
                <a:srgbClr val="000000"/>
              </a:solidFill>
            </a:endParaRPr>
          </a:p>
        </p:txBody>
      </p:sp>
      <p:sp>
        <p:nvSpPr>
          <p:cNvPr id="126981" name="Text Box 8"/>
          <p:cNvSpPr txBox="1">
            <a:spLocks noChangeArrowheads="1"/>
          </p:cNvSpPr>
          <p:nvPr/>
        </p:nvSpPr>
        <p:spPr bwMode="gray">
          <a:xfrm>
            <a:off x="7445375" y="4254500"/>
            <a:ext cx="1554163" cy="391628"/>
          </a:xfrm>
          <a:prstGeom prst="rect">
            <a:avLst/>
          </a:prstGeom>
          <a:noFill/>
          <a:ln w="9525" algn="ctr">
            <a:noFill/>
            <a:miter lim="800000"/>
            <a:headEnd/>
            <a:tailEnd/>
          </a:ln>
        </p:spPr>
        <p:txBody>
          <a:bodyPr lIns="72000" tIns="72000" rIns="72000" bIns="72000">
            <a:spAutoFit/>
          </a:bodyPr>
          <a:lstStyle/>
          <a:p>
            <a:pPr algn="ctr" eaLnBrk="0" hangingPunct="0">
              <a:spcBef>
                <a:spcPct val="20000"/>
              </a:spcBef>
              <a:buSzPct val="100000"/>
              <a:buFont typeface="Wingdings" pitchFamily="2" charset="2"/>
              <a:buNone/>
            </a:pPr>
            <a:r>
              <a:rPr lang="en-US" sz="1600" dirty="0" smtClean="0">
                <a:solidFill>
                  <a:srgbClr val="000000"/>
                </a:solidFill>
              </a:rPr>
              <a:t>Spare parts</a:t>
            </a:r>
            <a:endParaRPr lang="en-US" sz="1600" dirty="0">
              <a:solidFill>
                <a:srgbClr val="000000"/>
              </a:solidFill>
            </a:endParaRPr>
          </a:p>
        </p:txBody>
      </p:sp>
      <p:sp>
        <p:nvSpPr>
          <p:cNvPr id="126982" name="Line 16"/>
          <p:cNvSpPr>
            <a:spLocks noChangeShapeType="1"/>
          </p:cNvSpPr>
          <p:nvPr/>
        </p:nvSpPr>
        <p:spPr bwMode="auto">
          <a:xfrm>
            <a:off x="5534025" y="5865813"/>
            <a:ext cx="723900" cy="19050"/>
          </a:xfrm>
          <a:prstGeom prst="line">
            <a:avLst/>
          </a:prstGeom>
          <a:noFill/>
          <a:ln w="19050">
            <a:solidFill>
              <a:srgbClr val="FF0000"/>
            </a:solidFill>
            <a:round/>
            <a:headEnd type="triangle" w="sm" len="sm"/>
            <a:tailEnd type="none" w="sm" len="sm"/>
          </a:ln>
        </p:spPr>
        <p:txBody>
          <a:bodyPr/>
          <a:lstStyle/>
          <a:p>
            <a:endParaRPr lang="en-US">
              <a:solidFill>
                <a:srgbClr val="000000"/>
              </a:solidFill>
            </a:endParaRPr>
          </a:p>
        </p:txBody>
      </p:sp>
      <p:pic>
        <p:nvPicPr>
          <p:cNvPr id="126983" name="Picture 13" descr="rotex_manufactures_engineers_dombivli55"/>
          <p:cNvPicPr>
            <a:picLocks noChangeAspect="1" noChangeArrowheads="1"/>
          </p:cNvPicPr>
          <p:nvPr/>
        </p:nvPicPr>
        <p:blipFill>
          <a:blip r:embed="rId2" cstate="print"/>
          <a:srcRect l="421" t="17542" b="8115"/>
          <a:stretch>
            <a:fillRect/>
          </a:stretch>
        </p:blipFill>
        <p:spPr bwMode="auto">
          <a:xfrm>
            <a:off x="1757363" y="3952875"/>
            <a:ext cx="5545137" cy="2778125"/>
          </a:xfrm>
          <a:prstGeom prst="rect">
            <a:avLst/>
          </a:prstGeom>
          <a:noFill/>
          <a:ln w="9525">
            <a:noFill/>
            <a:miter lim="800000"/>
            <a:headEnd/>
            <a:tailEnd/>
          </a:ln>
        </p:spPr>
      </p:pic>
      <p:pic>
        <p:nvPicPr>
          <p:cNvPr id="126984" name="Picture 3"/>
          <p:cNvPicPr>
            <a:picLocks noChangeAspect="1" noChangeArrowheads="1"/>
          </p:cNvPicPr>
          <p:nvPr/>
        </p:nvPicPr>
        <p:blipFill>
          <a:blip r:embed="rId3" cstate="print"/>
          <a:srcRect/>
          <a:stretch>
            <a:fillRect/>
          </a:stretch>
        </p:blipFill>
        <p:spPr bwMode="auto">
          <a:xfrm>
            <a:off x="4900613" y="912813"/>
            <a:ext cx="3968750" cy="2984500"/>
          </a:xfrm>
          <a:prstGeom prst="rect">
            <a:avLst/>
          </a:prstGeom>
          <a:noFill/>
          <a:ln w="9525">
            <a:noFill/>
            <a:miter lim="800000"/>
            <a:headEnd/>
            <a:tailEnd/>
          </a:ln>
        </p:spPr>
      </p:pic>
      <p:pic>
        <p:nvPicPr>
          <p:cNvPr id="126985" name="Picture 4"/>
          <p:cNvPicPr>
            <a:picLocks noChangeAspect="1" noChangeArrowheads="1"/>
          </p:cNvPicPr>
          <p:nvPr/>
        </p:nvPicPr>
        <p:blipFill>
          <a:blip r:embed="rId4" cstate="print"/>
          <a:srcRect/>
          <a:stretch>
            <a:fillRect/>
          </a:stretch>
        </p:blipFill>
        <p:spPr bwMode="auto">
          <a:xfrm>
            <a:off x="220663" y="920750"/>
            <a:ext cx="3962400" cy="2871788"/>
          </a:xfrm>
          <a:prstGeom prst="rect">
            <a:avLst/>
          </a:prstGeom>
          <a:noFill/>
          <a:ln w="9525">
            <a:noFill/>
            <a:miter lim="800000"/>
            <a:headEnd/>
            <a:tailEnd/>
          </a:ln>
        </p:spPr>
      </p:pic>
      <p:sp>
        <p:nvSpPr>
          <p:cNvPr id="126986" name="Line 16"/>
          <p:cNvSpPr>
            <a:spLocks noChangeShapeType="1"/>
          </p:cNvSpPr>
          <p:nvPr/>
        </p:nvSpPr>
        <p:spPr bwMode="auto">
          <a:xfrm>
            <a:off x="7777163" y="3714750"/>
            <a:ext cx="241300" cy="569913"/>
          </a:xfrm>
          <a:prstGeom prst="line">
            <a:avLst/>
          </a:prstGeom>
          <a:noFill/>
          <a:ln w="28575">
            <a:solidFill>
              <a:schemeClr val="tx1"/>
            </a:solidFill>
            <a:round/>
            <a:headEnd type="triangle" w="sm" len="sm"/>
            <a:tailEnd type="none" w="sm" len="sm"/>
          </a:ln>
        </p:spPr>
        <p:txBody>
          <a:bodyPr/>
          <a:lstStyle/>
          <a:p>
            <a:endParaRPr lang="en-US">
              <a:solidFill>
                <a:srgbClr val="000000"/>
              </a:solidFill>
            </a:endParaRPr>
          </a:p>
        </p:txBody>
      </p:sp>
      <p:sp>
        <p:nvSpPr>
          <p:cNvPr id="126987" name="Line 16"/>
          <p:cNvSpPr>
            <a:spLocks noChangeShapeType="1"/>
          </p:cNvSpPr>
          <p:nvPr/>
        </p:nvSpPr>
        <p:spPr bwMode="auto">
          <a:xfrm flipH="1">
            <a:off x="1023938" y="3605213"/>
            <a:ext cx="317500" cy="654050"/>
          </a:xfrm>
          <a:prstGeom prst="line">
            <a:avLst/>
          </a:prstGeom>
          <a:noFill/>
          <a:ln w="28575">
            <a:solidFill>
              <a:schemeClr val="tx1"/>
            </a:solidFill>
            <a:round/>
            <a:headEnd type="triangle" w="sm" len="sm"/>
            <a:tailEnd type="none" w="sm" len="sm"/>
          </a:ln>
        </p:spPr>
        <p:txBody>
          <a:bodyPr/>
          <a:lstStyle/>
          <a:p>
            <a:endParaRPr lang="en-US">
              <a:solidFill>
                <a:srgbClr val="000000"/>
              </a:solidFill>
            </a:endParaRPr>
          </a:p>
        </p:txBody>
      </p:sp>
      <p:sp>
        <p:nvSpPr>
          <p:cNvPr id="126988" name="Line 16"/>
          <p:cNvSpPr>
            <a:spLocks noChangeShapeType="1"/>
          </p:cNvSpPr>
          <p:nvPr/>
        </p:nvSpPr>
        <p:spPr bwMode="auto">
          <a:xfrm flipH="1">
            <a:off x="1201738" y="5832475"/>
            <a:ext cx="1104900" cy="128588"/>
          </a:xfrm>
          <a:prstGeom prst="line">
            <a:avLst/>
          </a:prstGeom>
          <a:noFill/>
          <a:ln w="28575">
            <a:solidFill>
              <a:schemeClr val="tx1"/>
            </a:solidFill>
            <a:round/>
            <a:headEnd type="triangle" w="sm" len="sm"/>
            <a:tailEnd type="none" w="sm" len="sm"/>
          </a:ln>
        </p:spPr>
        <p:txBody>
          <a:bodyPr/>
          <a:lstStyle/>
          <a:p>
            <a:endParaRPr lang="en-US">
              <a:solidFill>
                <a:srgbClr val="000000"/>
              </a:solidFill>
            </a:endParaRPr>
          </a:p>
        </p:txBody>
      </p:sp>
    </p:spTree>
    <p:extLst>
      <p:ext uri="{BB962C8B-B14F-4D97-AF65-F5344CB8AC3E}">
        <p14:creationId xmlns:p14="http://schemas.microsoft.com/office/powerpoint/2010/main" val="4250804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44914" y="1845582"/>
            <a:ext cx="8604250" cy="1470025"/>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a:lstStyle>
          <a:p>
            <a:pPr eaLnBrk="1" hangingPunct="1"/>
            <a:r>
              <a:rPr lang="en-US" sz="4000" dirty="0" smtClean="0"/>
              <a:t>Experiments in India</a:t>
            </a:r>
          </a:p>
          <a:p>
            <a:pPr eaLnBrk="1" hangingPunct="1"/>
            <a:endParaRPr lang="en-US" sz="4000" b="0" dirty="0"/>
          </a:p>
          <a:p>
            <a:pPr eaLnBrk="1" hangingPunct="1"/>
            <a:endParaRPr lang="en-US" sz="4000" b="0" dirty="0"/>
          </a:p>
          <a:p>
            <a:pPr eaLnBrk="1" hangingPunct="1"/>
            <a:r>
              <a:rPr lang="en-US" sz="4000" b="0" dirty="0" smtClean="0"/>
              <a:t>Experiments </a:t>
            </a:r>
            <a:r>
              <a:rPr lang="en-US" sz="4000" b="0" dirty="0" smtClean="0"/>
              <a:t>in China</a:t>
            </a:r>
          </a:p>
        </p:txBody>
      </p:sp>
      <p:sp>
        <p:nvSpPr>
          <p:cNvPr id="5" name="Rectangle 3"/>
          <p:cNvSpPr>
            <a:spLocks noChangeArrowheads="1"/>
          </p:cNvSpPr>
          <p:nvPr/>
        </p:nvSpPr>
        <p:spPr bwMode="gray">
          <a:xfrm>
            <a:off x="835479" y="1332819"/>
            <a:ext cx="8010525" cy="815295"/>
          </a:xfrm>
          <a:prstGeom prst="rect">
            <a:avLst/>
          </a:prstGeom>
          <a:noFill/>
          <a:ln w="19050" algn="ctr">
            <a:solidFill>
              <a:schemeClr val="tx1"/>
            </a:solidFill>
            <a:miter lim="800000"/>
            <a:headEnd/>
            <a:tailEnd/>
          </a:ln>
        </p:spPr>
        <p:txBody>
          <a:bodyPr wrap="none" lIns="72000" tIns="72000" rIns="72000" bIns="72000" anchor="ctr"/>
          <a:lstStyle/>
          <a:p>
            <a:pPr>
              <a:lnSpc>
                <a:spcPct val="120000"/>
              </a:lnSpc>
              <a:spcBef>
                <a:spcPct val="20000"/>
              </a:spcBef>
            </a:pPr>
            <a:endParaRPr lang="en-US"/>
          </a:p>
        </p:txBody>
      </p:sp>
    </p:spTree>
    <p:custDataLst>
      <p:tags r:id="rId1"/>
    </p:custDataLst>
    <p:extLst>
      <p:ext uri="{BB962C8B-B14F-4D97-AF65-F5344CB8AC3E}">
        <p14:creationId xmlns:p14="http://schemas.microsoft.com/office/powerpoint/2010/main" val="4100572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5"/>
          <p:cNvSpPr>
            <a:spLocks noGrp="1"/>
          </p:cNvSpPr>
          <p:nvPr>
            <p:ph type="sldNum" sz="quarter" idx="12"/>
          </p:nvPr>
        </p:nvSpPr>
        <p:spPr>
          <a:noFill/>
        </p:spPr>
        <p:txBody>
          <a:bodyPr/>
          <a:lstStyle/>
          <a:p>
            <a:fld id="{0BE7C406-B0D9-43D3-81B7-963866F1CF0D}" type="slidenum">
              <a:rPr lang="en-US" smtClean="0">
                <a:solidFill>
                  <a:srgbClr val="000000"/>
                </a:solidFill>
              </a:rPr>
              <a:pPr/>
              <a:t>30</a:t>
            </a:fld>
            <a:endParaRPr lang="en-US" smtClean="0">
              <a:solidFill>
                <a:srgbClr val="000000"/>
              </a:solidFill>
            </a:endParaRPr>
          </a:p>
        </p:txBody>
      </p:sp>
      <p:sp>
        <p:nvSpPr>
          <p:cNvPr id="158722" name="Rectangle 2"/>
          <p:cNvSpPr>
            <a:spLocks noChangeArrowheads="1"/>
          </p:cNvSpPr>
          <p:nvPr/>
        </p:nvSpPr>
        <p:spPr bwMode="gray">
          <a:xfrm>
            <a:off x="204788" y="15875"/>
            <a:ext cx="8780462" cy="854075"/>
          </a:xfrm>
          <a:prstGeom prst="rect">
            <a:avLst/>
          </a:prstGeom>
          <a:noFill/>
          <a:ln w="9525">
            <a:noFill/>
            <a:miter lim="800000"/>
            <a:headEnd/>
            <a:tailEnd/>
          </a:ln>
        </p:spPr>
        <p:txBody>
          <a:bodyPr lIns="0" tIns="0" rIns="0" bIns="0" anchor="b">
            <a:spAutoFit/>
          </a:bodyPr>
          <a:lstStyle/>
          <a:p>
            <a:pPr defTabSz="912813"/>
            <a:r>
              <a:rPr lang="en-US" sz="2800">
                <a:solidFill>
                  <a:srgbClr val="000000"/>
                </a:solidFill>
              </a:rPr>
              <a:t>Production data is now collected in a standardized format, for discussion in the daily meetings</a:t>
            </a:r>
          </a:p>
        </p:txBody>
      </p:sp>
      <p:sp>
        <p:nvSpPr>
          <p:cNvPr id="158723" name="Text Box 9"/>
          <p:cNvSpPr txBox="1">
            <a:spLocks noChangeArrowheads="1"/>
          </p:cNvSpPr>
          <p:nvPr/>
        </p:nvSpPr>
        <p:spPr bwMode="auto">
          <a:xfrm>
            <a:off x="263525" y="6257925"/>
            <a:ext cx="4560888" cy="581025"/>
          </a:xfrm>
          <a:prstGeom prst="rect">
            <a:avLst/>
          </a:prstGeom>
          <a:noFill/>
          <a:ln w="9525">
            <a:no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600" dirty="0">
                <a:solidFill>
                  <a:srgbClr val="000000"/>
                </a:solidFill>
              </a:rPr>
              <a:t>Before</a:t>
            </a:r>
            <a:br>
              <a:rPr lang="en-US" sz="1600" dirty="0">
                <a:solidFill>
                  <a:srgbClr val="000000"/>
                </a:solidFill>
              </a:rPr>
            </a:br>
            <a:r>
              <a:rPr lang="en-US" sz="1600" dirty="0">
                <a:solidFill>
                  <a:srgbClr val="000000"/>
                </a:solidFill>
              </a:rPr>
              <a:t>(not standardized, on loose pieces of paper)</a:t>
            </a:r>
          </a:p>
        </p:txBody>
      </p:sp>
      <p:sp>
        <p:nvSpPr>
          <p:cNvPr id="158724" name="Text Box 10"/>
          <p:cNvSpPr txBox="1">
            <a:spLocks noChangeArrowheads="1"/>
          </p:cNvSpPr>
          <p:nvPr/>
        </p:nvSpPr>
        <p:spPr bwMode="auto">
          <a:xfrm>
            <a:off x="5160963" y="5826125"/>
            <a:ext cx="3521075" cy="825500"/>
          </a:xfrm>
          <a:prstGeom prst="rect">
            <a:avLst/>
          </a:prstGeom>
          <a:solidFill>
            <a:schemeClr val="bg1"/>
          </a:solidFill>
          <a:ln w="9525">
            <a:noFill/>
            <a:miter lim="800000"/>
            <a:headEnd type="none" w="sm" len="sm"/>
            <a:tailEnd type="none" w="sm" len="sm"/>
          </a:ln>
        </p:spPr>
        <p:txBody>
          <a:bodyPr>
            <a:spAutoFit/>
          </a:bodyPr>
          <a:lstStyle/>
          <a:p>
            <a:pPr algn="ctr" eaLnBrk="0" hangingPunct="0">
              <a:spcBef>
                <a:spcPct val="50000"/>
              </a:spcBef>
              <a:buSzPct val="100000"/>
              <a:buFont typeface="Wingdings" pitchFamily="2" charset="2"/>
              <a:buNone/>
            </a:pPr>
            <a:r>
              <a:rPr lang="en-US" sz="1600" dirty="0">
                <a:solidFill>
                  <a:srgbClr val="000000"/>
                </a:solidFill>
              </a:rPr>
              <a:t>After </a:t>
            </a:r>
            <a:br>
              <a:rPr lang="en-US" sz="1600" dirty="0">
                <a:solidFill>
                  <a:srgbClr val="000000"/>
                </a:solidFill>
              </a:rPr>
            </a:br>
            <a:r>
              <a:rPr lang="en-US" sz="1600" dirty="0">
                <a:solidFill>
                  <a:srgbClr val="000000"/>
                </a:solidFill>
              </a:rPr>
              <a:t>(standardized, so easy to enter daily into a computer)  </a:t>
            </a:r>
          </a:p>
        </p:txBody>
      </p:sp>
      <p:pic>
        <p:nvPicPr>
          <p:cNvPr id="158725" name="Picture 10" descr="Picture22"/>
          <p:cNvPicPr>
            <a:picLocks noChangeAspect="1" noChangeArrowheads="1"/>
          </p:cNvPicPr>
          <p:nvPr/>
        </p:nvPicPr>
        <p:blipFill>
          <a:blip r:embed="rId3"/>
          <a:srcRect/>
          <a:stretch>
            <a:fillRect/>
          </a:stretch>
        </p:blipFill>
        <p:spPr bwMode="auto">
          <a:xfrm>
            <a:off x="233363" y="3746500"/>
            <a:ext cx="4719637" cy="2590800"/>
          </a:xfrm>
          <a:prstGeom prst="rect">
            <a:avLst/>
          </a:prstGeom>
          <a:noFill/>
          <a:ln w="9525">
            <a:noFill/>
            <a:miter lim="800000"/>
            <a:headEnd/>
            <a:tailEnd/>
          </a:ln>
        </p:spPr>
      </p:pic>
      <p:pic>
        <p:nvPicPr>
          <p:cNvPr id="158726" name="Picture 8"/>
          <p:cNvPicPr>
            <a:picLocks noChangeAspect="1" noChangeArrowheads="1"/>
          </p:cNvPicPr>
          <p:nvPr/>
        </p:nvPicPr>
        <p:blipFill>
          <a:blip r:embed="rId4">
            <a:lum contrast="10000"/>
          </a:blip>
          <a:srcRect/>
          <a:stretch>
            <a:fillRect/>
          </a:stretch>
        </p:blipFill>
        <p:spPr bwMode="auto">
          <a:xfrm>
            <a:off x="5024438" y="1123950"/>
            <a:ext cx="3684587" cy="4725988"/>
          </a:xfrm>
          <a:prstGeom prst="rect">
            <a:avLst/>
          </a:prstGeom>
          <a:noFill/>
          <a:ln w="9525">
            <a:noFill/>
            <a:miter lim="800000"/>
            <a:headEnd/>
            <a:tailEnd/>
          </a:ln>
        </p:spPr>
      </p:pic>
      <p:sp>
        <p:nvSpPr>
          <p:cNvPr id="158727" name="Rectangle 12"/>
          <p:cNvSpPr>
            <a:spLocks noChangeArrowheads="1"/>
          </p:cNvSpPr>
          <p:nvPr/>
        </p:nvSpPr>
        <p:spPr bwMode="auto">
          <a:xfrm>
            <a:off x="5767388" y="1468438"/>
            <a:ext cx="682625" cy="93662"/>
          </a:xfrm>
          <a:prstGeom prst="rect">
            <a:avLst/>
          </a:prstGeom>
          <a:solidFill>
            <a:srgbClr val="DDDDDD"/>
          </a:solidFill>
          <a:ln w="9525" algn="ctr">
            <a:noFill/>
            <a:miter lim="800000"/>
            <a:headEnd/>
            <a:tailEnd/>
          </a:ln>
        </p:spPr>
        <p:txBody>
          <a:bodyPr wrap="none" lIns="91420" tIns="45711" rIns="91420" bIns="45711" anchor="ctr"/>
          <a:lstStyle/>
          <a:p>
            <a:pPr>
              <a:lnSpc>
                <a:spcPct val="120000"/>
              </a:lnSpc>
              <a:spcBef>
                <a:spcPct val="20000"/>
              </a:spcBef>
            </a:pPr>
            <a:endParaRPr lang="en-US">
              <a:solidFill>
                <a:srgbClr val="000000"/>
              </a:solidFill>
            </a:endParaRPr>
          </a:p>
        </p:txBody>
      </p:sp>
      <p:grpSp>
        <p:nvGrpSpPr>
          <p:cNvPr id="158728" name="Group 14"/>
          <p:cNvGrpSpPr>
            <a:grpSpLocks/>
          </p:cNvGrpSpPr>
          <p:nvPr/>
        </p:nvGrpSpPr>
        <p:grpSpPr bwMode="auto">
          <a:xfrm>
            <a:off x="768350" y="827088"/>
            <a:ext cx="3351213" cy="3060700"/>
            <a:chOff x="806" y="596"/>
            <a:chExt cx="1619" cy="1762"/>
          </a:xfrm>
        </p:grpSpPr>
        <p:pic>
          <p:nvPicPr>
            <p:cNvPr id="158729" name="Picture 11" descr="Picture 086"/>
            <p:cNvPicPr>
              <a:picLocks noChangeAspect="1" noChangeArrowheads="1"/>
            </p:cNvPicPr>
            <p:nvPr/>
          </p:nvPicPr>
          <p:blipFill>
            <a:blip r:embed="rId5"/>
            <a:srcRect/>
            <a:stretch>
              <a:fillRect/>
            </a:stretch>
          </p:blipFill>
          <p:spPr bwMode="auto">
            <a:xfrm>
              <a:off x="806" y="596"/>
              <a:ext cx="1619" cy="1762"/>
            </a:xfrm>
            <a:prstGeom prst="rect">
              <a:avLst/>
            </a:prstGeom>
            <a:noFill/>
            <a:ln w="9525">
              <a:noFill/>
              <a:miter lim="800000"/>
              <a:headEnd/>
              <a:tailEnd/>
            </a:ln>
          </p:spPr>
        </p:pic>
        <p:sp>
          <p:nvSpPr>
            <p:cNvPr id="158730" name="Rectangle 12"/>
            <p:cNvSpPr>
              <a:spLocks noChangeArrowheads="1"/>
            </p:cNvSpPr>
            <p:nvPr/>
          </p:nvSpPr>
          <p:spPr bwMode="auto">
            <a:xfrm>
              <a:off x="1046" y="839"/>
              <a:ext cx="430" cy="59"/>
            </a:xfrm>
            <a:prstGeom prst="rect">
              <a:avLst/>
            </a:prstGeom>
            <a:solidFill>
              <a:srgbClr val="DDDDDD"/>
            </a:solidFill>
            <a:ln w="9525" algn="ctr">
              <a:noFill/>
              <a:miter lim="800000"/>
              <a:headEnd/>
              <a:tailEnd/>
            </a:ln>
          </p:spPr>
          <p:txBody>
            <a:bodyPr wrap="none" lIns="91420" tIns="45711" rIns="91420" bIns="45711" anchor="ctr"/>
            <a:lstStyle/>
            <a:p>
              <a:pPr>
                <a:lnSpc>
                  <a:spcPct val="120000"/>
                </a:lnSpc>
                <a:spcBef>
                  <a:spcPct val="20000"/>
                </a:spcBef>
              </a:pPr>
              <a:endParaRPr lang="en-US">
                <a:solidFill>
                  <a:srgbClr val="000000"/>
                </a:solidFill>
              </a:endParaRPr>
            </a:p>
          </p:txBody>
        </p:sp>
      </p:grpSp>
    </p:spTree>
    <p:custDataLst>
      <p:tags r:id="rId1"/>
    </p:custDataLst>
    <p:extLst>
      <p:ext uri="{BB962C8B-B14F-4D97-AF65-F5344CB8AC3E}">
        <p14:creationId xmlns:p14="http://schemas.microsoft.com/office/powerpoint/2010/main" val="1173303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p:cNvSpPr>
            <a:spLocks noGrp="1"/>
          </p:cNvSpPr>
          <p:nvPr>
            <p:ph type="sldNum" sz="quarter" idx="12"/>
          </p:nvPr>
        </p:nvSpPr>
        <p:spPr>
          <a:noFill/>
        </p:spPr>
        <p:txBody>
          <a:bodyPr/>
          <a:lstStyle/>
          <a:p>
            <a:fld id="{1AEFB728-BAEA-4A47-82E0-56E9B9732FB5}" type="slidenum">
              <a:rPr lang="en-US" smtClean="0">
                <a:solidFill>
                  <a:srgbClr val="000000"/>
                </a:solidFill>
              </a:rPr>
              <a:pPr/>
              <a:t>31</a:t>
            </a:fld>
            <a:endParaRPr lang="en-US" smtClean="0">
              <a:solidFill>
                <a:srgbClr val="000000"/>
              </a:solidFill>
            </a:endParaRPr>
          </a:p>
        </p:txBody>
      </p:sp>
      <p:sp>
        <p:nvSpPr>
          <p:cNvPr id="129026" name="Rectangle 2"/>
          <p:cNvSpPr>
            <a:spLocks noGrp="1" noChangeArrowheads="1"/>
          </p:cNvSpPr>
          <p:nvPr>
            <p:ph type="title"/>
          </p:nvPr>
        </p:nvSpPr>
        <p:spPr>
          <a:xfrm>
            <a:off x="112713" y="101600"/>
            <a:ext cx="8840787" cy="804863"/>
          </a:xfrm>
        </p:spPr>
        <p:txBody>
          <a:bodyPr/>
          <a:lstStyle/>
          <a:p>
            <a:pPr eaLnBrk="1" hangingPunct="1"/>
            <a:r>
              <a:rPr lang="en-US" smtClean="0"/>
              <a:t>Daily performance boards have also been put up, with incentive pay for employees based on this</a:t>
            </a:r>
          </a:p>
        </p:txBody>
      </p:sp>
      <p:pic>
        <p:nvPicPr>
          <p:cNvPr id="129027" name="Picture 5" descr="IMG_7791"/>
          <p:cNvPicPr>
            <a:picLocks noChangeAspect="1" noChangeArrowheads="1"/>
          </p:cNvPicPr>
          <p:nvPr/>
        </p:nvPicPr>
        <p:blipFill>
          <a:blip r:embed="rId2" cstate="print">
            <a:lum bright="10000" contrast="10000"/>
          </a:blip>
          <a:srcRect/>
          <a:stretch>
            <a:fillRect/>
          </a:stretch>
        </p:blipFill>
        <p:spPr bwMode="auto">
          <a:xfrm>
            <a:off x="4486275" y="974725"/>
            <a:ext cx="4657725" cy="5737225"/>
          </a:xfrm>
          <a:prstGeom prst="rect">
            <a:avLst/>
          </a:prstGeom>
          <a:noFill/>
          <a:ln w="9525">
            <a:noFill/>
            <a:miter lim="800000"/>
            <a:headEnd/>
            <a:tailEnd/>
          </a:ln>
        </p:spPr>
      </p:pic>
      <p:pic>
        <p:nvPicPr>
          <p:cNvPr id="129028" name="Picture 4" descr="IMG_8705"/>
          <p:cNvPicPr>
            <a:picLocks noChangeAspect="1" noChangeArrowheads="1"/>
          </p:cNvPicPr>
          <p:nvPr/>
        </p:nvPicPr>
        <p:blipFill>
          <a:blip r:embed="rId3" cstate="print">
            <a:lum bright="10000" contrast="10000"/>
          </a:blip>
          <a:srcRect/>
          <a:stretch>
            <a:fillRect/>
          </a:stretch>
        </p:blipFill>
        <p:spPr bwMode="auto">
          <a:xfrm>
            <a:off x="169863" y="3670300"/>
            <a:ext cx="4243387" cy="3021013"/>
          </a:xfrm>
          <a:prstGeom prst="rect">
            <a:avLst/>
          </a:prstGeom>
          <a:noFill/>
          <a:ln w="9525">
            <a:noFill/>
            <a:miter lim="800000"/>
            <a:headEnd/>
            <a:tailEnd/>
          </a:ln>
        </p:spPr>
      </p:pic>
      <p:grpSp>
        <p:nvGrpSpPr>
          <p:cNvPr id="129029" name="Group 8"/>
          <p:cNvGrpSpPr>
            <a:grpSpLocks/>
          </p:cNvGrpSpPr>
          <p:nvPr/>
        </p:nvGrpSpPr>
        <p:grpSpPr bwMode="auto">
          <a:xfrm>
            <a:off x="169863" y="963613"/>
            <a:ext cx="4213225" cy="2613025"/>
            <a:chOff x="107" y="607"/>
            <a:chExt cx="2654" cy="1646"/>
          </a:xfrm>
        </p:grpSpPr>
        <p:pic>
          <p:nvPicPr>
            <p:cNvPr id="129030" name="Picture 6"/>
            <p:cNvPicPr>
              <a:picLocks noChangeAspect="1" noChangeArrowheads="1"/>
            </p:cNvPicPr>
            <p:nvPr/>
          </p:nvPicPr>
          <p:blipFill>
            <a:blip r:embed="rId4" cstate="print">
              <a:lum bright="10000" contrast="10000"/>
            </a:blip>
            <a:srcRect/>
            <a:stretch>
              <a:fillRect/>
            </a:stretch>
          </p:blipFill>
          <p:spPr bwMode="gray">
            <a:xfrm>
              <a:off x="107" y="607"/>
              <a:ext cx="2654" cy="1646"/>
            </a:xfrm>
            <a:prstGeom prst="rect">
              <a:avLst/>
            </a:prstGeom>
            <a:noFill/>
            <a:ln w="9525" algn="ctr">
              <a:noFill/>
              <a:miter lim="800000"/>
              <a:headEnd/>
              <a:tailEnd/>
            </a:ln>
          </p:spPr>
        </p:pic>
        <p:sp>
          <p:nvSpPr>
            <p:cNvPr id="129031" name="Rectangle 7"/>
            <p:cNvSpPr>
              <a:spLocks noChangeArrowheads="1"/>
            </p:cNvSpPr>
            <p:nvPr/>
          </p:nvSpPr>
          <p:spPr bwMode="auto">
            <a:xfrm>
              <a:off x="1024" y="692"/>
              <a:ext cx="661" cy="56"/>
            </a:xfrm>
            <a:prstGeom prst="rect">
              <a:avLst/>
            </a:prstGeom>
            <a:solidFill>
              <a:schemeClr val="tx1"/>
            </a:solidFill>
            <a:ln w="9525" algn="ctr">
              <a:solidFill>
                <a:schemeClr val="tx1"/>
              </a:solidFill>
              <a:miter lim="800000"/>
              <a:headEnd/>
              <a:tailEnd/>
            </a:ln>
          </p:spPr>
          <p:txBody>
            <a:bodyPr wrap="none" lIns="91420" tIns="45711" rIns="91420" bIns="45711" anchor="ctr"/>
            <a:lstStyle/>
            <a:p>
              <a:pPr>
                <a:lnSpc>
                  <a:spcPct val="120000"/>
                </a:lnSpc>
                <a:spcBef>
                  <a:spcPct val="20000"/>
                </a:spcBef>
              </a:pPr>
              <a:endParaRPr lang="en-US">
                <a:solidFill>
                  <a:srgbClr val="000000"/>
                </a:solidFill>
              </a:endParaRPr>
            </a:p>
          </p:txBody>
        </p:sp>
      </p:grpSp>
    </p:spTree>
    <p:extLst>
      <p:ext uri="{BB962C8B-B14F-4D97-AF65-F5344CB8AC3E}">
        <p14:creationId xmlns:p14="http://schemas.microsoft.com/office/powerpoint/2010/main" val="3097858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6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63" y="401188"/>
            <a:ext cx="7688711" cy="562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100013" y="-51027"/>
            <a:ext cx="9043987" cy="676276"/>
          </a:xfrm>
          <a:prstGeom prst="rect">
            <a:avLst/>
          </a:prstGeom>
          <a:noFill/>
          <a:ln w="9525">
            <a:noFill/>
            <a:miter lim="800000"/>
            <a:headEnd/>
            <a:tailEnd/>
          </a:ln>
        </p:spPr>
        <p:txBody>
          <a:bodyPr/>
          <a:lstStyle/>
          <a:p>
            <a:r>
              <a:rPr lang="en-US" sz="2800" dirty="0" smtClean="0">
                <a:solidFill>
                  <a:srgbClr val="000000"/>
                </a:solidFill>
              </a:rPr>
              <a:t>Productivity rose in treatment plants vs controls</a:t>
            </a:r>
            <a:endParaRPr lang="en-US" sz="2800" dirty="0">
              <a:solidFill>
                <a:srgbClr val="000000"/>
              </a:solidFill>
            </a:endParaRPr>
          </a:p>
        </p:txBody>
      </p:sp>
      <p:sp>
        <p:nvSpPr>
          <p:cNvPr id="18" name="Text Box 7"/>
          <p:cNvSpPr txBox="1">
            <a:spLocks noChangeArrowheads="1"/>
          </p:cNvSpPr>
          <p:nvPr/>
        </p:nvSpPr>
        <p:spPr bwMode="auto">
          <a:xfrm>
            <a:off x="7217458" y="3504075"/>
            <a:ext cx="2033355" cy="400110"/>
          </a:xfrm>
          <a:prstGeom prst="rect">
            <a:avLst/>
          </a:prstGeom>
          <a:noFill/>
          <a:ln w="9525">
            <a:noFill/>
            <a:miter lim="800000"/>
            <a:headEnd/>
            <a:tailEnd/>
          </a:ln>
        </p:spPr>
        <p:txBody>
          <a:bodyPr wrap="square">
            <a:spAutoFit/>
          </a:bodyPr>
          <a:lstStyle/>
          <a:p>
            <a:r>
              <a:rPr lang="en-US" sz="2000" u="sng" dirty="0">
                <a:solidFill>
                  <a:srgbClr val="990033"/>
                </a:solidFill>
              </a:rPr>
              <a:t>Control plants</a:t>
            </a:r>
            <a:endParaRPr lang="en-US" sz="2000" dirty="0">
              <a:solidFill>
                <a:srgbClr val="990033"/>
              </a:solidFill>
            </a:endParaRPr>
          </a:p>
        </p:txBody>
      </p:sp>
      <p:sp>
        <p:nvSpPr>
          <p:cNvPr id="19" name="Text Box 8"/>
          <p:cNvSpPr txBox="1">
            <a:spLocks noChangeArrowheads="1"/>
          </p:cNvSpPr>
          <p:nvPr/>
        </p:nvSpPr>
        <p:spPr bwMode="auto">
          <a:xfrm>
            <a:off x="6923084" y="2081222"/>
            <a:ext cx="2342243" cy="400110"/>
          </a:xfrm>
          <a:prstGeom prst="rect">
            <a:avLst/>
          </a:prstGeom>
          <a:noFill/>
          <a:ln w="9525">
            <a:noFill/>
            <a:miter lim="800000"/>
            <a:headEnd/>
            <a:tailEnd/>
          </a:ln>
        </p:spPr>
        <p:txBody>
          <a:bodyPr wrap="square">
            <a:spAutoFit/>
          </a:bodyPr>
          <a:lstStyle/>
          <a:p>
            <a:r>
              <a:rPr lang="en-US" sz="2000" u="sng" dirty="0">
                <a:solidFill>
                  <a:srgbClr val="000000"/>
                </a:solidFill>
              </a:rPr>
              <a:t>Treatment plants</a:t>
            </a:r>
            <a:endParaRPr lang="en-US" sz="2000" dirty="0">
              <a:solidFill>
                <a:srgbClr val="000000"/>
              </a:solidFill>
            </a:endParaRPr>
          </a:p>
        </p:txBody>
      </p:sp>
      <p:sp>
        <p:nvSpPr>
          <p:cNvPr id="20" name="Text Box 9"/>
          <p:cNvSpPr txBox="1">
            <a:spLocks noChangeArrowheads="1"/>
          </p:cNvSpPr>
          <p:nvPr/>
        </p:nvSpPr>
        <p:spPr bwMode="auto">
          <a:xfrm>
            <a:off x="2527300" y="6045290"/>
            <a:ext cx="4904099" cy="400110"/>
          </a:xfrm>
          <a:prstGeom prst="rect">
            <a:avLst/>
          </a:prstGeom>
          <a:noFill/>
          <a:ln w="9525">
            <a:noFill/>
            <a:miter lim="800000"/>
            <a:headEnd/>
            <a:tailEnd/>
          </a:ln>
        </p:spPr>
        <p:txBody>
          <a:bodyPr wrap="none">
            <a:spAutoFit/>
          </a:bodyPr>
          <a:lstStyle/>
          <a:p>
            <a:r>
              <a:rPr lang="en-US" sz="2000" dirty="0">
                <a:solidFill>
                  <a:srgbClr val="000000"/>
                </a:solidFill>
              </a:rPr>
              <a:t>Weeks after the </a:t>
            </a:r>
            <a:r>
              <a:rPr lang="en-US" sz="2000" dirty="0" smtClean="0">
                <a:solidFill>
                  <a:srgbClr val="000000"/>
                </a:solidFill>
              </a:rPr>
              <a:t>start of the experiment</a:t>
            </a:r>
            <a:endParaRPr lang="en-US" sz="2000" dirty="0">
              <a:solidFill>
                <a:srgbClr val="000000"/>
              </a:solidFill>
            </a:endParaRPr>
          </a:p>
        </p:txBody>
      </p:sp>
      <p:sp>
        <p:nvSpPr>
          <p:cNvPr id="21" name="Text Box 10"/>
          <p:cNvSpPr txBox="1">
            <a:spLocks noChangeArrowheads="1"/>
          </p:cNvSpPr>
          <p:nvPr/>
        </p:nvSpPr>
        <p:spPr bwMode="auto">
          <a:xfrm rot="16200000">
            <a:off x="-1983420" y="3037651"/>
            <a:ext cx="4671558" cy="400110"/>
          </a:xfrm>
          <a:prstGeom prst="rect">
            <a:avLst/>
          </a:prstGeom>
          <a:noFill/>
          <a:ln w="9525">
            <a:noFill/>
            <a:miter lim="800000"/>
            <a:headEnd/>
            <a:tailEnd/>
          </a:ln>
        </p:spPr>
        <p:txBody>
          <a:bodyPr wrap="square">
            <a:spAutoFit/>
          </a:bodyPr>
          <a:lstStyle/>
          <a:p>
            <a:pPr algn="ctr"/>
            <a:r>
              <a:rPr lang="en-US" sz="2000" dirty="0" smtClean="0">
                <a:solidFill>
                  <a:srgbClr val="000000"/>
                </a:solidFill>
              </a:rPr>
              <a:t>Total factor productivity</a:t>
            </a:r>
            <a:endParaRPr lang="en-US" sz="2000" dirty="0">
              <a:solidFill>
                <a:srgbClr val="000000"/>
              </a:solidFill>
            </a:endParaRPr>
          </a:p>
        </p:txBody>
      </p:sp>
      <p:sp>
        <p:nvSpPr>
          <p:cNvPr id="22" name="Text Box 8"/>
          <p:cNvSpPr txBox="1">
            <a:spLocks noChangeArrowheads="1"/>
          </p:cNvSpPr>
          <p:nvPr/>
        </p:nvSpPr>
        <p:spPr bwMode="auto">
          <a:xfrm>
            <a:off x="100013" y="6461518"/>
            <a:ext cx="9310454" cy="400110"/>
          </a:xfrm>
          <a:prstGeom prst="rect">
            <a:avLst/>
          </a:prstGeom>
          <a:noFill/>
          <a:ln w="9525">
            <a:noFill/>
            <a:miter lim="800000"/>
            <a:headEnd/>
            <a:tailEnd/>
          </a:ln>
        </p:spPr>
        <p:txBody>
          <a:bodyPr wrap="square">
            <a:spAutoFit/>
          </a:bodyPr>
          <a:lstStyle/>
          <a:p>
            <a:r>
              <a:rPr lang="en-US" sz="2000" b="0" dirty="0" smtClean="0">
                <a:solidFill>
                  <a:srgbClr val="000000"/>
                </a:solidFill>
              </a:rPr>
              <a:t>Note: solid lines are point estimates, dashed lines are 95% confidence intervals</a:t>
            </a:r>
            <a:endParaRPr lang="en-US" sz="2000" b="0" dirty="0">
              <a:solidFill>
                <a:srgbClr val="000000"/>
              </a:solidFill>
            </a:endParaRPr>
          </a:p>
        </p:txBody>
      </p:sp>
    </p:spTree>
    <p:extLst>
      <p:ext uri="{BB962C8B-B14F-4D97-AF65-F5344CB8AC3E}">
        <p14:creationId xmlns:p14="http://schemas.microsoft.com/office/powerpoint/2010/main" val="2741395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5"/>
          <p:cNvSpPr txBox="1">
            <a:spLocks noGrp="1"/>
          </p:cNvSpPr>
          <p:nvPr/>
        </p:nvSpPr>
        <p:spPr bwMode="auto">
          <a:xfrm>
            <a:off x="5943600" y="6324600"/>
            <a:ext cx="2133600" cy="476250"/>
          </a:xfrm>
          <a:prstGeom prst="rect">
            <a:avLst/>
          </a:prstGeom>
          <a:noFill/>
          <a:ln w="9525">
            <a:noFill/>
            <a:miter lim="800000"/>
            <a:headEnd/>
            <a:tailEnd/>
          </a:ln>
        </p:spPr>
        <p:txBody>
          <a:bodyPr/>
          <a:lstStyle/>
          <a:p>
            <a:pPr algn="r"/>
            <a:fld id="{D8FCFBCA-7D02-4E8A-AA8F-AE1852CE59E8}" type="slidenum">
              <a:rPr lang="en-US" sz="1400" b="0">
                <a:solidFill>
                  <a:srgbClr val="000000"/>
                </a:solidFill>
              </a:rPr>
              <a:pPr algn="r"/>
              <a:t>33</a:t>
            </a:fld>
            <a:endParaRPr lang="en-US" sz="1400" b="0">
              <a:solidFill>
                <a:srgbClr val="000000"/>
              </a:solidFill>
            </a:endParaRPr>
          </a:p>
        </p:txBody>
      </p:sp>
      <p:sp>
        <p:nvSpPr>
          <p:cNvPr id="163842" name="Rectangle 2"/>
          <p:cNvSpPr>
            <a:spLocks noGrp="1" noChangeArrowheads="1"/>
          </p:cNvSpPr>
          <p:nvPr>
            <p:ph type="body" idx="4294967295"/>
          </p:nvPr>
        </p:nvSpPr>
        <p:spPr>
          <a:xfrm>
            <a:off x="457200" y="914400"/>
            <a:ext cx="8229600" cy="4525963"/>
          </a:xfrm>
        </p:spPr>
        <p:txBody>
          <a:bodyPr wrap="none"/>
          <a:lstStyle/>
          <a:p>
            <a:pPr eaLnBrk="1" hangingPunct="1">
              <a:lnSpc>
                <a:spcPct val="120000"/>
              </a:lnSpc>
              <a:buFontTx/>
              <a:buNone/>
            </a:pPr>
            <a:r>
              <a:rPr lang="en-US" dirty="0" smtClean="0"/>
              <a:t>Management practices before and after treatment</a:t>
            </a:r>
          </a:p>
          <a:p>
            <a:pPr eaLnBrk="1" hangingPunct="1">
              <a:lnSpc>
                <a:spcPct val="120000"/>
              </a:lnSpc>
              <a:buFontTx/>
              <a:buNone/>
            </a:pPr>
            <a:endParaRPr lang="en-US" dirty="0" smtClean="0"/>
          </a:p>
          <a:p>
            <a:pPr eaLnBrk="1" hangingPunct="1">
              <a:lnSpc>
                <a:spcPct val="120000"/>
              </a:lnSpc>
              <a:buFontTx/>
              <a:buNone/>
            </a:pPr>
            <a:r>
              <a:rPr lang="en-US" dirty="0" smtClean="0"/>
              <a:t>Performance of the plants before and after treatment</a:t>
            </a:r>
          </a:p>
          <a:p>
            <a:pPr eaLnBrk="1" hangingPunct="1">
              <a:lnSpc>
                <a:spcPct val="120000"/>
              </a:lnSpc>
              <a:buFontTx/>
              <a:buNone/>
            </a:pPr>
            <a:endParaRPr lang="en-US" dirty="0" smtClean="0"/>
          </a:p>
          <a:p>
            <a:pPr eaLnBrk="1" hangingPunct="1">
              <a:lnSpc>
                <a:spcPct val="120000"/>
              </a:lnSpc>
              <a:buNone/>
            </a:pPr>
            <a:r>
              <a:rPr lang="en-US" b="1" dirty="0"/>
              <a:t>Why were these practices not introduced before</a:t>
            </a:r>
            <a:r>
              <a:rPr lang="en-US" b="1" dirty="0" smtClean="0"/>
              <a:t>?</a:t>
            </a:r>
          </a:p>
          <a:p>
            <a:pPr eaLnBrk="1" hangingPunct="1">
              <a:lnSpc>
                <a:spcPct val="120000"/>
              </a:lnSpc>
              <a:buFontTx/>
              <a:buNone/>
            </a:pPr>
            <a:endParaRPr lang="en-US" dirty="0" smtClean="0"/>
          </a:p>
        </p:txBody>
      </p:sp>
      <p:sp>
        <p:nvSpPr>
          <p:cNvPr id="163843" name="Rectangle 3"/>
          <p:cNvSpPr>
            <a:spLocks noChangeArrowheads="1"/>
          </p:cNvSpPr>
          <p:nvPr/>
        </p:nvSpPr>
        <p:spPr bwMode="gray">
          <a:xfrm>
            <a:off x="306388" y="2978790"/>
            <a:ext cx="8010525" cy="512762"/>
          </a:xfrm>
          <a:prstGeom prst="rect">
            <a:avLst/>
          </a:prstGeom>
          <a:noFill/>
          <a:ln w="19050" algn="ctr">
            <a:solidFill>
              <a:schemeClr val="tx1"/>
            </a:solidFill>
            <a:miter lim="800000"/>
            <a:headEnd/>
            <a:tailEnd/>
          </a:ln>
        </p:spPr>
        <p:txBody>
          <a:bodyPr wrap="none" lIns="72000" tIns="72000" rIns="72000" bIns="72000" anchor="ctr"/>
          <a:lstStyle/>
          <a:p>
            <a:pPr>
              <a:lnSpc>
                <a:spcPct val="120000"/>
              </a:lnSpc>
              <a:spcBef>
                <a:spcPct val="20000"/>
              </a:spcBef>
            </a:pPr>
            <a:endParaRPr lang="en-US">
              <a:solidFill>
                <a:srgbClr val="000000"/>
              </a:solidFill>
            </a:endParaRPr>
          </a:p>
        </p:txBody>
      </p:sp>
    </p:spTree>
    <p:custDataLst>
      <p:tags r:id="rId1"/>
    </p:custDataLst>
    <p:extLst>
      <p:ext uri="{BB962C8B-B14F-4D97-AF65-F5344CB8AC3E}">
        <p14:creationId xmlns:p14="http://schemas.microsoft.com/office/powerpoint/2010/main" val="3780776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5"/>
          <p:cNvSpPr>
            <a:spLocks noGrp="1"/>
          </p:cNvSpPr>
          <p:nvPr>
            <p:ph type="sldNum" sz="quarter" idx="12"/>
          </p:nvPr>
        </p:nvSpPr>
        <p:spPr>
          <a:noFill/>
        </p:spPr>
        <p:txBody>
          <a:bodyPr/>
          <a:lstStyle/>
          <a:p>
            <a:r>
              <a:rPr lang="en-US" dirty="0" smtClean="0">
                <a:solidFill>
                  <a:srgbClr val="000000"/>
                </a:solidFill>
              </a:rPr>
              <a:t> </a:t>
            </a:r>
          </a:p>
        </p:txBody>
      </p:sp>
      <p:sp>
        <p:nvSpPr>
          <p:cNvPr id="135170" name="Rectangle 2"/>
          <p:cNvSpPr>
            <a:spLocks noGrp="1" noChangeArrowheads="1"/>
          </p:cNvSpPr>
          <p:nvPr>
            <p:ph type="title"/>
          </p:nvPr>
        </p:nvSpPr>
        <p:spPr>
          <a:xfrm>
            <a:off x="117475" y="171450"/>
            <a:ext cx="9026525" cy="398463"/>
          </a:xfrm>
        </p:spPr>
        <p:txBody>
          <a:bodyPr/>
          <a:lstStyle/>
          <a:p>
            <a:pPr eaLnBrk="1" hangingPunct="1"/>
            <a:r>
              <a:rPr lang="en-US" dirty="0" smtClean="0"/>
              <a:t>Why doesn’t competition fix badly managed firms?</a:t>
            </a:r>
          </a:p>
        </p:txBody>
      </p:sp>
      <p:sp>
        <p:nvSpPr>
          <p:cNvPr id="135171" name="Rectangle 3"/>
          <p:cNvSpPr>
            <a:spLocks noChangeArrowheads="1"/>
          </p:cNvSpPr>
          <p:nvPr/>
        </p:nvSpPr>
        <p:spPr bwMode="auto">
          <a:xfrm>
            <a:off x="117475" y="860093"/>
            <a:ext cx="9026525" cy="482600"/>
          </a:xfrm>
          <a:prstGeom prst="rect">
            <a:avLst/>
          </a:prstGeom>
          <a:noFill/>
          <a:ln w="9525">
            <a:noFill/>
            <a:miter lim="800000"/>
            <a:headEnd/>
            <a:tailEnd/>
          </a:ln>
        </p:spPr>
        <p:txBody>
          <a:bodyPr lIns="91420" tIns="45711" rIns="91420" bIns="45711"/>
          <a:lstStyle/>
          <a:p>
            <a:pPr defTabSz="912813"/>
            <a:r>
              <a:rPr lang="en-US" b="0" u="sng" dirty="0">
                <a:solidFill>
                  <a:srgbClr val="000000"/>
                </a:solidFill>
              </a:rPr>
              <a:t>Reallocation appears limited</a:t>
            </a:r>
            <a:r>
              <a:rPr lang="en-US" b="0" dirty="0">
                <a:solidFill>
                  <a:srgbClr val="000000"/>
                </a:solidFill>
              </a:rPr>
              <a:t>: Owners take all decisions as they worry about managers stealing. But owners time is constrained – they already work 72.4 hours average a week – limiting growth. </a:t>
            </a:r>
            <a:br>
              <a:rPr lang="en-US" b="0" dirty="0">
                <a:solidFill>
                  <a:srgbClr val="000000"/>
                </a:solidFill>
              </a:rPr>
            </a:br>
            <a:r>
              <a:rPr lang="en-US" b="0" dirty="0">
                <a:solidFill>
                  <a:srgbClr val="000000"/>
                </a:solidFill>
              </a:rPr>
              <a:t>As a result firm size is more linked to number of male family members (</a:t>
            </a:r>
            <a:r>
              <a:rPr lang="en-US" b="0" dirty="0" err="1">
                <a:solidFill>
                  <a:srgbClr val="000000"/>
                </a:solidFill>
              </a:rPr>
              <a:t>corr</a:t>
            </a:r>
            <a:r>
              <a:rPr lang="en-US" b="0" dirty="0">
                <a:solidFill>
                  <a:srgbClr val="000000"/>
                </a:solidFill>
              </a:rPr>
              <a:t>=0.689)</a:t>
            </a:r>
            <a:r>
              <a:rPr lang="en-US" dirty="0">
                <a:solidFill>
                  <a:srgbClr val="000000"/>
                </a:solidFill>
              </a:rPr>
              <a:t> </a:t>
            </a:r>
            <a:r>
              <a:rPr lang="en-US" b="0" dirty="0">
                <a:solidFill>
                  <a:srgbClr val="000000"/>
                </a:solidFill>
              </a:rPr>
              <a:t>than management scores (</a:t>
            </a:r>
            <a:r>
              <a:rPr lang="en-US" b="0" dirty="0" err="1">
                <a:solidFill>
                  <a:srgbClr val="000000"/>
                </a:solidFill>
              </a:rPr>
              <a:t>corr</a:t>
            </a:r>
            <a:r>
              <a:rPr lang="en-US" b="0" dirty="0">
                <a:solidFill>
                  <a:srgbClr val="000000"/>
                </a:solidFill>
              </a:rPr>
              <a:t>=0.223)</a:t>
            </a:r>
          </a:p>
          <a:p>
            <a:pPr defTabSz="912813"/>
            <a:endParaRPr lang="en-US" b="0" u="sng" dirty="0" smtClean="0">
              <a:solidFill>
                <a:srgbClr val="000000"/>
              </a:solidFill>
            </a:endParaRPr>
          </a:p>
          <a:p>
            <a:pPr defTabSz="912813"/>
            <a:r>
              <a:rPr lang="en-US" b="0" u="sng" dirty="0" smtClean="0">
                <a:solidFill>
                  <a:srgbClr val="000000"/>
                </a:solidFill>
              </a:rPr>
              <a:t>Entry </a:t>
            </a:r>
            <a:r>
              <a:rPr lang="en-US" b="0" u="sng" dirty="0">
                <a:solidFill>
                  <a:srgbClr val="000000"/>
                </a:solidFill>
              </a:rPr>
              <a:t>appears limited:</a:t>
            </a:r>
            <a:r>
              <a:rPr lang="en-US" b="0" dirty="0">
                <a:solidFill>
                  <a:srgbClr val="000000"/>
                </a:solidFill>
              </a:rPr>
              <a:t> </a:t>
            </a:r>
            <a:r>
              <a:rPr lang="en-US" b="0" dirty="0" smtClean="0">
                <a:solidFill>
                  <a:srgbClr val="000000"/>
                </a:solidFill>
              </a:rPr>
              <a:t>capital intensive due to minimum scale (for a warping loom and 30 weaving looms at least $1m)</a:t>
            </a:r>
            <a:endParaRPr lang="en-US" b="0" dirty="0">
              <a:solidFill>
                <a:srgbClr val="000000"/>
              </a:solidFill>
            </a:endParaRPr>
          </a:p>
          <a:p>
            <a:pPr defTabSz="912813"/>
            <a:endParaRPr lang="en-US" b="0" dirty="0">
              <a:solidFill>
                <a:srgbClr val="000000"/>
              </a:solidFill>
            </a:endParaRPr>
          </a:p>
          <a:p>
            <a:pPr defTabSz="912813"/>
            <a:r>
              <a:rPr lang="en-US" b="0" u="sng" dirty="0">
                <a:solidFill>
                  <a:srgbClr val="000000"/>
                </a:solidFill>
              </a:rPr>
              <a:t>Trade is restricted</a:t>
            </a:r>
            <a:r>
              <a:rPr lang="en-US" b="0" dirty="0">
                <a:solidFill>
                  <a:srgbClr val="000000"/>
                </a:solidFill>
              </a:rPr>
              <a:t>: 50% tariff on fabric imports from </a:t>
            </a:r>
            <a:r>
              <a:rPr lang="en-US" b="0" dirty="0" smtClean="0">
                <a:solidFill>
                  <a:srgbClr val="000000"/>
                </a:solidFill>
              </a:rPr>
              <a:t>China</a:t>
            </a:r>
            <a:endParaRPr lang="en-US" b="0" dirty="0">
              <a:solidFill>
                <a:srgbClr val="000000"/>
              </a:solidFill>
            </a:endParaRPr>
          </a:p>
          <a:p>
            <a:pPr defTabSz="912813"/>
            <a:endParaRPr lang="en-US" b="0" dirty="0">
              <a:solidFill>
                <a:srgbClr val="000000"/>
              </a:solidFill>
            </a:endParaRPr>
          </a:p>
          <a:p>
            <a:pPr defTabSz="912813"/>
            <a:endParaRPr lang="en-US" b="0" dirty="0">
              <a:solidFill>
                <a:srgbClr val="000000"/>
              </a:solidFill>
            </a:endParaRPr>
          </a:p>
        </p:txBody>
      </p:sp>
      <p:sp>
        <p:nvSpPr>
          <p:cNvPr id="135172" name="Rectangle 4"/>
          <p:cNvSpPr>
            <a:spLocks noChangeArrowheads="1"/>
          </p:cNvSpPr>
          <p:nvPr/>
        </p:nvSpPr>
        <p:spPr bwMode="auto">
          <a:xfrm>
            <a:off x="177800" y="3169361"/>
            <a:ext cx="8966200" cy="482600"/>
          </a:xfrm>
          <a:prstGeom prst="rect">
            <a:avLst/>
          </a:prstGeom>
          <a:noFill/>
          <a:ln w="9525">
            <a:noFill/>
            <a:miter lim="800000"/>
            <a:headEnd/>
            <a:tailEnd/>
          </a:ln>
        </p:spPr>
        <p:txBody>
          <a:bodyPr lIns="91420" tIns="45711" rIns="91420" bIns="45711"/>
          <a:lstStyle/>
          <a:p>
            <a:pPr defTabSz="912813"/>
            <a:r>
              <a:rPr lang="en-US" b="0">
                <a:solidFill>
                  <a:srgbClr val="000000"/>
                </a:solidFill>
              </a:rPr>
              <a:t/>
            </a:r>
            <a:br>
              <a:rPr lang="en-US" b="0">
                <a:solidFill>
                  <a:srgbClr val="000000"/>
                </a:solidFill>
              </a:rPr>
            </a:br>
            <a:endParaRPr lang="en-US" b="0">
              <a:solidFill>
                <a:srgbClr val="000000"/>
              </a:solidFill>
            </a:endParaRPr>
          </a:p>
        </p:txBody>
      </p:sp>
      <p:sp>
        <p:nvSpPr>
          <p:cNvPr id="135173" name="Rectangle 5"/>
          <p:cNvSpPr>
            <a:spLocks noChangeArrowheads="1"/>
          </p:cNvSpPr>
          <p:nvPr/>
        </p:nvSpPr>
        <p:spPr bwMode="auto">
          <a:xfrm>
            <a:off x="177800" y="4548188"/>
            <a:ext cx="8966200" cy="482600"/>
          </a:xfrm>
          <a:prstGeom prst="rect">
            <a:avLst/>
          </a:prstGeom>
          <a:noFill/>
          <a:ln w="9525">
            <a:noFill/>
            <a:miter lim="800000"/>
            <a:headEnd/>
            <a:tailEnd/>
          </a:ln>
        </p:spPr>
        <p:txBody>
          <a:bodyPr lIns="91420" tIns="45711" rIns="91420" bIns="45711"/>
          <a:lstStyle/>
          <a:p>
            <a:pPr defTabSz="912813"/>
            <a:endParaRPr lang="en-US" b="0">
              <a:solidFill>
                <a:srgbClr val="000000"/>
              </a:solidFill>
            </a:endParaRPr>
          </a:p>
        </p:txBody>
      </p:sp>
    </p:spTree>
    <p:extLst>
      <p:ext uri="{BB962C8B-B14F-4D97-AF65-F5344CB8AC3E}">
        <p14:creationId xmlns:p14="http://schemas.microsoft.com/office/powerpoint/2010/main" val="1810062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5"/>
          <p:cNvSpPr txBox="1">
            <a:spLocks noGrp="1"/>
          </p:cNvSpPr>
          <p:nvPr/>
        </p:nvSpPr>
        <p:spPr bwMode="auto">
          <a:xfrm>
            <a:off x="5943600" y="6324600"/>
            <a:ext cx="2133600" cy="476250"/>
          </a:xfrm>
          <a:prstGeom prst="rect">
            <a:avLst/>
          </a:prstGeom>
          <a:noFill/>
          <a:ln w="9525">
            <a:noFill/>
            <a:miter lim="800000"/>
            <a:headEnd/>
            <a:tailEnd/>
          </a:ln>
        </p:spPr>
        <p:txBody>
          <a:bodyPr/>
          <a:lstStyle/>
          <a:p>
            <a:pPr algn="r"/>
            <a:fld id="{0485EE02-9561-41BA-9E94-8A1C5EBD2FEB}" type="slidenum">
              <a:rPr lang="en-US" sz="1400" b="0">
                <a:solidFill>
                  <a:srgbClr val="000000"/>
                </a:solidFill>
              </a:rPr>
              <a:pPr algn="r"/>
              <a:t>35</a:t>
            </a:fld>
            <a:endParaRPr lang="en-US" sz="1400" b="0">
              <a:solidFill>
                <a:srgbClr val="000000"/>
              </a:solidFill>
            </a:endParaRPr>
          </a:p>
        </p:txBody>
      </p:sp>
      <p:sp>
        <p:nvSpPr>
          <p:cNvPr id="133122" name="Rectangle 2"/>
          <p:cNvSpPr>
            <a:spLocks noGrp="1" noChangeArrowheads="1"/>
          </p:cNvSpPr>
          <p:nvPr>
            <p:ph type="title" idx="4294967295"/>
          </p:nvPr>
        </p:nvSpPr>
        <p:spPr>
          <a:xfrm>
            <a:off x="177800" y="130626"/>
            <a:ext cx="8509000" cy="804863"/>
          </a:xfrm>
        </p:spPr>
        <p:txBody>
          <a:bodyPr/>
          <a:lstStyle/>
          <a:p>
            <a:pPr eaLnBrk="1" hangingPunct="1"/>
            <a:r>
              <a:rPr lang="en-US" dirty="0" smtClean="0"/>
              <a:t>Why don’t these firms improve themselves (even worthwhile reducing costs for a monopolist…)?</a:t>
            </a:r>
          </a:p>
        </p:txBody>
      </p:sp>
      <p:sp>
        <p:nvSpPr>
          <p:cNvPr id="133123" name="Rectangle 3"/>
          <p:cNvSpPr>
            <a:spLocks noGrp="1" noChangeArrowheads="1"/>
          </p:cNvSpPr>
          <p:nvPr>
            <p:ph type="body" idx="4294967295"/>
          </p:nvPr>
        </p:nvSpPr>
        <p:spPr>
          <a:xfrm>
            <a:off x="177800" y="1140274"/>
            <a:ext cx="8843370" cy="4525963"/>
          </a:xfrm>
        </p:spPr>
        <p:txBody>
          <a:bodyPr/>
          <a:lstStyle/>
          <a:p>
            <a:pPr marL="0" indent="0" eaLnBrk="1" hangingPunct="1">
              <a:lnSpc>
                <a:spcPct val="90000"/>
              </a:lnSpc>
              <a:buFontTx/>
              <a:buNone/>
            </a:pPr>
            <a:r>
              <a:rPr lang="en-US" dirty="0" smtClean="0"/>
              <a:t>Asked the consultants to investigate the non-adoption of each of the 38 practices, in each plant, every other month</a:t>
            </a:r>
          </a:p>
          <a:p>
            <a:pPr marL="0" indent="0" eaLnBrk="1" hangingPunct="1">
              <a:lnSpc>
                <a:spcPct val="90000"/>
              </a:lnSpc>
              <a:buFontTx/>
              <a:buNone/>
            </a:pPr>
            <a:endParaRPr lang="en-US" dirty="0" smtClean="0"/>
          </a:p>
          <a:p>
            <a:pPr marL="0" indent="0" eaLnBrk="1" hangingPunct="1">
              <a:lnSpc>
                <a:spcPct val="90000"/>
              </a:lnSpc>
              <a:buFontTx/>
              <a:buNone/>
            </a:pPr>
            <a:r>
              <a:rPr lang="en-US" dirty="0" smtClean="0"/>
              <a:t>Did this by discussion with the owners, managers, observation of the factory, and from trying to change management practices.</a:t>
            </a:r>
          </a:p>
          <a:p>
            <a:pPr marL="0" indent="0" eaLnBrk="1" hangingPunct="1">
              <a:lnSpc>
                <a:spcPct val="90000"/>
              </a:lnSpc>
              <a:buFontTx/>
              <a:buNone/>
            </a:pPr>
            <a:endParaRPr lang="en-US" dirty="0" smtClean="0"/>
          </a:p>
          <a:p>
            <a:pPr marL="0" indent="0" eaLnBrk="1" hangingPunct="1">
              <a:lnSpc>
                <a:spcPct val="90000"/>
              </a:lnSpc>
              <a:buFontTx/>
              <a:buNone/>
            </a:pPr>
            <a:r>
              <a:rPr lang="en-US" dirty="0" smtClean="0"/>
              <a:t>Find this is primarily an information problem</a:t>
            </a:r>
          </a:p>
          <a:p>
            <a:pPr marL="0" indent="0" eaLnBrk="1" hangingPunct="1">
              <a:lnSpc>
                <a:spcPct val="90000"/>
              </a:lnSpc>
              <a:buFontTx/>
              <a:buNone/>
            </a:pPr>
            <a:r>
              <a:rPr lang="en-US" dirty="0"/>
              <a:t> </a:t>
            </a:r>
            <a:r>
              <a:rPr lang="en-US" dirty="0" smtClean="0"/>
              <a:t>- Wrong information (do not believe worth doing)</a:t>
            </a:r>
          </a:p>
          <a:p>
            <a:pPr marL="0" indent="0" eaLnBrk="1" hangingPunct="1">
              <a:lnSpc>
                <a:spcPct val="90000"/>
              </a:lnSpc>
              <a:buFontTx/>
              <a:buNone/>
            </a:pPr>
            <a:r>
              <a:rPr lang="en-US" dirty="0"/>
              <a:t> </a:t>
            </a:r>
            <a:r>
              <a:rPr lang="en-US" dirty="0" smtClean="0"/>
              <a:t>- No information (never heard of the practices)</a:t>
            </a:r>
          </a:p>
        </p:txBody>
      </p:sp>
    </p:spTree>
    <p:extLst>
      <p:ext uri="{BB962C8B-B14F-4D97-AF65-F5344CB8AC3E}">
        <p14:creationId xmlns:p14="http://schemas.microsoft.com/office/powerpoint/2010/main" val="1775900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p:cNvSpPr>
            <a:spLocks noChangeArrowheads="1"/>
          </p:cNvSpPr>
          <p:nvPr/>
        </p:nvSpPr>
        <p:spPr bwMode="auto">
          <a:xfrm>
            <a:off x="177800" y="-58738"/>
            <a:ext cx="8839200" cy="804863"/>
          </a:xfrm>
          <a:prstGeom prst="rect">
            <a:avLst/>
          </a:prstGeom>
          <a:noFill/>
          <a:ln w="9525">
            <a:noFill/>
            <a:miter lim="800000"/>
            <a:headEnd/>
            <a:tailEnd/>
          </a:ln>
        </p:spPr>
        <p:txBody>
          <a:bodyPr lIns="91420" tIns="45711" rIns="91420" bIns="45711" anchor="ctr"/>
          <a:lstStyle/>
          <a:p>
            <a:pPr defTabSz="912813"/>
            <a:r>
              <a:rPr lang="en-US" sz="2800" dirty="0">
                <a:solidFill>
                  <a:srgbClr val="000000"/>
                </a:solidFill>
              </a:rPr>
              <a:t>Summary</a:t>
            </a:r>
          </a:p>
        </p:txBody>
      </p:sp>
      <p:sp>
        <p:nvSpPr>
          <p:cNvPr id="174083" name="Rectangle 5"/>
          <p:cNvSpPr>
            <a:spLocks noChangeArrowheads="1"/>
          </p:cNvSpPr>
          <p:nvPr/>
        </p:nvSpPr>
        <p:spPr bwMode="auto">
          <a:xfrm>
            <a:off x="177800" y="2720214"/>
            <a:ext cx="8839200" cy="482600"/>
          </a:xfrm>
          <a:prstGeom prst="rect">
            <a:avLst/>
          </a:prstGeom>
          <a:noFill/>
          <a:ln w="9525">
            <a:noFill/>
            <a:miter lim="800000"/>
            <a:headEnd/>
            <a:tailEnd/>
          </a:ln>
        </p:spPr>
        <p:txBody>
          <a:bodyPr lIns="91420" tIns="45711" rIns="91420" bIns="45711" anchor="ctr"/>
          <a:lstStyle/>
          <a:p>
            <a:pPr defTabSz="912813"/>
            <a:r>
              <a:rPr lang="en-US" b="0" dirty="0" smtClean="0">
                <a:solidFill>
                  <a:srgbClr val="000000"/>
                </a:solidFill>
              </a:rPr>
              <a:t>Management matters in Indian firms – large impacts on productivity and profitability from more modern practices</a:t>
            </a:r>
          </a:p>
          <a:p>
            <a:pPr defTabSz="912813"/>
            <a:r>
              <a:rPr lang="en-US" b="0" dirty="0">
                <a:solidFill>
                  <a:srgbClr val="000000"/>
                </a:solidFill>
              </a:rPr>
              <a:t>	</a:t>
            </a:r>
            <a:endParaRPr lang="en-US" b="0" dirty="0" smtClean="0">
              <a:solidFill>
                <a:srgbClr val="000000"/>
              </a:solidFill>
            </a:endParaRPr>
          </a:p>
          <a:p>
            <a:pPr defTabSz="912813"/>
            <a:r>
              <a:rPr lang="en-US" b="0" dirty="0">
                <a:solidFill>
                  <a:srgbClr val="000000"/>
                </a:solidFill>
              </a:rPr>
              <a:t>	</a:t>
            </a:r>
            <a:r>
              <a:rPr lang="en-US" b="0" dirty="0" smtClean="0">
                <a:solidFill>
                  <a:srgbClr val="000000"/>
                </a:solidFill>
              </a:rPr>
              <a:t>- Similar to Gokaldas, Danaher</a:t>
            </a:r>
            <a:r>
              <a:rPr lang="en-US" b="0" dirty="0">
                <a:solidFill>
                  <a:srgbClr val="000000"/>
                </a:solidFill>
              </a:rPr>
              <a:t> </a:t>
            </a:r>
            <a:r>
              <a:rPr lang="en-US" b="0" dirty="0" smtClean="0">
                <a:solidFill>
                  <a:srgbClr val="000000"/>
                </a:solidFill>
              </a:rPr>
              <a:t>and Virginia Mason</a:t>
            </a:r>
            <a:endParaRPr lang="en-US" b="0" dirty="0">
              <a:solidFill>
                <a:srgbClr val="000000"/>
              </a:solidFill>
            </a:endParaRPr>
          </a:p>
          <a:p>
            <a:pPr defTabSz="912813"/>
            <a:endParaRPr lang="en-US" b="0" dirty="0">
              <a:solidFill>
                <a:srgbClr val="000000"/>
              </a:solidFill>
            </a:endParaRPr>
          </a:p>
          <a:p>
            <a:pPr defTabSz="912813"/>
            <a:r>
              <a:rPr lang="en-US" b="0" dirty="0">
                <a:solidFill>
                  <a:srgbClr val="000000"/>
                </a:solidFill>
              </a:rPr>
              <a:t>A primary reason for bad management appears to be lack of information, which limited competition allows to </a:t>
            </a:r>
            <a:r>
              <a:rPr lang="en-US" b="0" dirty="0" smtClean="0">
                <a:solidFill>
                  <a:srgbClr val="000000"/>
                </a:solidFill>
              </a:rPr>
              <a:t>persist</a:t>
            </a:r>
          </a:p>
          <a:p>
            <a:pPr defTabSz="912813"/>
            <a:endParaRPr lang="en-US" b="0" dirty="0">
              <a:solidFill>
                <a:srgbClr val="000000"/>
              </a:solidFill>
            </a:endParaRPr>
          </a:p>
          <a:p>
            <a:pPr defTabSz="912813"/>
            <a:endParaRPr lang="en-US" b="0" dirty="0" smtClean="0">
              <a:solidFill>
                <a:srgbClr val="000000"/>
              </a:solidFill>
            </a:endParaRPr>
          </a:p>
          <a:p>
            <a:pPr defTabSz="912813"/>
            <a:endParaRPr lang="en-US" b="0" dirty="0">
              <a:solidFill>
                <a:srgbClr val="000000"/>
              </a:solidFill>
            </a:endParaRPr>
          </a:p>
          <a:p>
            <a:pPr defTabSz="912813"/>
            <a:endParaRPr lang="en-US" b="0" dirty="0">
              <a:solidFill>
                <a:srgbClr val="000000"/>
              </a:solidFill>
            </a:endParaRPr>
          </a:p>
        </p:txBody>
      </p:sp>
    </p:spTree>
    <p:custDataLst>
      <p:tags r:id="rId1"/>
    </p:custDataLst>
    <p:extLst>
      <p:ext uri="{BB962C8B-B14F-4D97-AF65-F5344CB8AC3E}">
        <p14:creationId xmlns:p14="http://schemas.microsoft.com/office/powerpoint/2010/main" val="799432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56B5422-5AE2-4EB7-82C7-ADFDBBF1EC8D}" type="slidenum">
              <a:rPr lang="en-US" smtClean="0">
                <a:solidFill>
                  <a:srgbClr val="000000"/>
                </a:solidFill>
              </a:rPr>
              <a:pPr>
                <a:defRPr/>
              </a:pPr>
              <a:t>37</a:t>
            </a:fld>
            <a:endParaRPr lang="en-US">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324" y="580932"/>
            <a:ext cx="6481818" cy="49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156" y="5556777"/>
            <a:ext cx="8489775" cy="707886"/>
          </a:xfrm>
          <a:prstGeom prst="rect">
            <a:avLst/>
          </a:prstGeom>
          <a:noFill/>
        </p:spPr>
        <p:txBody>
          <a:bodyPr wrap="square" rtlCol="0">
            <a:spAutoFit/>
          </a:bodyPr>
          <a:lstStyle/>
          <a:p>
            <a:r>
              <a:rPr lang="en-US" sz="2000" b="0" dirty="0" smtClean="0">
                <a:solidFill>
                  <a:srgbClr val="000000"/>
                </a:solidFill>
              </a:rPr>
              <a:t>Classic examples include Oregon </a:t>
            </a:r>
            <a:r>
              <a:rPr lang="en-US" sz="2000" b="0" dirty="0">
                <a:solidFill>
                  <a:srgbClr val="000000"/>
                </a:solidFill>
              </a:rPr>
              <a:t>Agricultural </a:t>
            </a:r>
            <a:r>
              <a:rPr lang="en-US" sz="2000" b="0" dirty="0" smtClean="0">
                <a:solidFill>
                  <a:srgbClr val="000000"/>
                </a:solidFill>
              </a:rPr>
              <a:t>Demonstration Train (pictured), with other famous examples such as the boll-weevil project</a:t>
            </a:r>
            <a:endParaRPr lang="en-US" sz="2000" b="0" dirty="0">
              <a:solidFill>
                <a:srgbClr val="000000"/>
              </a:solidFill>
            </a:endParaRPr>
          </a:p>
        </p:txBody>
      </p:sp>
      <p:sp>
        <p:nvSpPr>
          <p:cNvPr id="6" name="Rectangle 4"/>
          <p:cNvSpPr>
            <a:spLocks noChangeArrowheads="1"/>
          </p:cNvSpPr>
          <p:nvPr/>
        </p:nvSpPr>
        <p:spPr bwMode="auto">
          <a:xfrm>
            <a:off x="177800" y="28026"/>
            <a:ext cx="8839200" cy="804863"/>
          </a:xfrm>
          <a:prstGeom prst="rect">
            <a:avLst/>
          </a:prstGeom>
          <a:noFill/>
          <a:ln w="9525">
            <a:noFill/>
            <a:miter lim="800000"/>
            <a:headEnd/>
            <a:tailEnd/>
          </a:ln>
        </p:spPr>
        <p:txBody>
          <a:bodyPr lIns="91420" tIns="45711" rIns="91420" bIns="45711" anchor="ctr"/>
          <a:lstStyle/>
          <a:p>
            <a:pPr defTabSz="912813"/>
            <a:r>
              <a:rPr lang="en-US" sz="2800" dirty="0" smtClean="0">
                <a:solidFill>
                  <a:srgbClr val="000000"/>
                </a:solidFill>
              </a:rPr>
              <a:t>Currently looking at demonstration projects</a:t>
            </a:r>
            <a:endParaRPr lang="en-US" sz="2800" dirty="0">
              <a:solidFill>
                <a:srgbClr val="000000"/>
              </a:solidFill>
            </a:endParaRPr>
          </a:p>
        </p:txBody>
      </p:sp>
    </p:spTree>
    <p:extLst>
      <p:ext uri="{BB962C8B-B14F-4D97-AF65-F5344CB8AC3E}">
        <p14:creationId xmlns:p14="http://schemas.microsoft.com/office/powerpoint/2010/main" val="4244005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44914" y="1845582"/>
            <a:ext cx="8604250" cy="1470025"/>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a:lstStyle>
          <a:p>
            <a:pPr eaLnBrk="1" hangingPunct="1"/>
            <a:r>
              <a:rPr lang="en-US" sz="4000" b="0" dirty="0" smtClean="0"/>
              <a:t>Experiments in India</a:t>
            </a:r>
          </a:p>
          <a:p>
            <a:pPr eaLnBrk="1" hangingPunct="1"/>
            <a:endParaRPr lang="en-US" sz="4000" b="0" dirty="0"/>
          </a:p>
          <a:p>
            <a:pPr eaLnBrk="1" hangingPunct="1"/>
            <a:endParaRPr lang="en-US" sz="4000" b="0" dirty="0" smtClean="0"/>
          </a:p>
          <a:p>
            <a:pPr eaLnBrk="1" hangingPunct="1"/>
            <a:r>
              <a:rPr lang="en-US" sz="4000" dirty="0" smtClean="0"/>
              <a:t>Experiments in China</a:t>
            </a:r>
          </a:p>
        </p:txBody>
      </p:sp>
      <p:sp>
        <p:nvSpPr>
          <p:cNvPr id="5" name="Rectangle 3"/>
          <p:cNvSpPr>
            <a:spLocks noChangeArrowheads="1"/>
          </p:cNvSpPr>
          <p:nvPr/>
        </p:nvSpPr>
        <p:spPr bwMode="gray">
          <a:xfrm>
            <a:off x="835479" y="3161619"/>
            <a:ext cx="8010525" cy="815295"/>
          </a:xfrm>
          <a:prstGeom prst="rect">
            <a:avLst/>
          </a:prstGeom>
          <a:noFill/>
          <a:ln w="19050" algn="ctr">
            <a:solidFill>
              <a:schemeClr val="tx1"/>
            </a:solidFill>
            <a:miter lim="800000"/>
            <a:headEnd/>
            <a:tailEnd/>
          </a:ln>
        </p:spPr>
        <p:txBody>
          <a:bodyPr wrap="none" lIns="72000" tIns="72000" rIns="72000" bIns="72000" anchor="ctr"/>
          <a:lstStyle/>
          <a:p>
            <a:pPr>
              <a:lnSpc>
                <a:spcPct val="120000"/>
              </a:lnSpc>
              <a:spcBef>
                <a:spcPct val="20000"/>
              </a:spcBef>
            </a:pPr>
            <a:endParaRPr lang="en-US"/>
          </a:p>
        </p:txBody>
      </p:sp>
    </p:spTree>
    <p:custDataLst>
      <p:tags r:id="rId1"/>
    </p:custDataLst>
    <p:extLst>
      <p:ext uri="{BB962C8B-B14F-4D97-AF65-F5344CB8AC3E}">
        <p14:creationId xmlns:p14="http://schemas.microsoft.com/office/powerpoint/2010/main" val="2719349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ctrTitle"/>
          </p:nvPr>
        </p:nvSpPr>
        <p:spPr>
          <a:xfrm>
            <a:off x="-145145" y="927319"/>
            <a:ext cx="9419771" cy="1470025"/>
          </a:xfrm>
        </p:spPr>
        <p:txBody>
          <a:bodyPr/>
          <a:lstStyle/>
          <a:p>
            <a:pPr algn="ctr" eaLnBrk="1" hangingPunct="1"/>
            <a:r>
              <a:rPr lang="en-US" sz="3200" dirty="0" smtClean="0"/>
              <a:t>Does Working from Home Work?</a:t>
            </a:r>
            <a:br>
              <a:rPr lang="en-US" sz="3200" dirty="0" smtClean="0"/>
            </a:br>
            <a:r>
              <a:rPr lang="en-US" sz="3200" dirty="0" smtClean="0"/>
              <a:t>Evidence from a Corporate Experiment</a:t>
            </a:r>
          </a:p>
        </p:txBody>
      </p:sp>
      <p:sp>
        <p:nvSpPr>
          <p:cNvPr id="75778" name="Rectangle 3"/>
          <p:cNvSpPr>
            <a:spLocks noGrp="1" noChangeArrowheads="1"/>
          </p:cNvSpPr>
          <p:nvPr>
            <p:ph type="subTitle" idx="4294967295"/>
          </p:nvPr>
        </p:nvSpPr>
        <p:spPr>
          <a:xfrm>
            <a:off x="849313" y="2679921"/>
            <a:ext cx="7315200" cy="1752600"/>
          </a:xfrm>
          <a:prstGeom prst="rect">
            <a:avLst/>
          </a:prstGeom>
        </p:spPr>
        <p:txBody>
          <a:bodyPr/>
          <a:lstStyle/>
          <a:p>
            <a:pPr marL="0" indent="0" algn="ctr" eaLnBrk="1" hangingPunct="1">
              <a:lnSpc>
                <a:spcPct val="90000"/>
              </a:lnSpc>
              <a:buFontTx/>
              <a:buNone/>
            </a:pPr>
            <a:r>
              <a:rPr lang="en-US" b="1" dirty="0" smtClean="0"/>
              <a:t>Nick Bloom (Stanford)</a:t>
            </a:r>
            <a:br>
              <a:rPr lang="en-US" b="1" dirty="0" smtClean="0"/>
            </a:br>
            <a:r>
              <a:rPr lang="en-US" b="1" dirty="0" smtClean="0"/>
              <a:t>James Liang (Ctrip &amp; Stanford)</a:t>
            </a:r>
            <a:br>
              <a:rPr lang="en-US" b="1" dirty="0" smtClean="0"/>
            </a:br>
            <a:r>
              <a:rPr lang="en-US" b="1" dirty="0" smtClean="0"/>
              <a:t>John Roberts (Stanford)</a:t>
            </a:r>
            <a:br>
              <a:rPr lang="en-US" b="1" dirty="0" smtClean="0"/>
            </a:br>
            <a:r>
              <a:rPr lang="en-US" b="1" dirty="0" err="1" smtClean="0"/>
              <a:t>Zihchun</a:t>
            </a:r>
            <a:r>
              <a:rPr lang="en-US" b="1" dirty="0" smtClean="0"/>
              <a:t> Jenny Ying (Stanford)</a:t>
            </a:r>
          </a:p>
          <a:p>
            <a:pPr marL="0" indent="0" algn="ctr" eaLnBrk="1" hangingPunct="1">
              <a:lnSpc>
                <a:spcPct val="90000"/>
              </a:lnSpc>
              <a:buFontTx/>
              <a:buNone/>
            </a:pPr>
            <a:endParaRPr lang="en-US" b="1" dirty="0"/>
          </a:p>
        </p:txBody>
      </p:sp>
      <p:pic>
        <p:nvPicPr>
          <p:cNvPr id="4" name="Picture 7" descr="stanford-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0057" y="5129442"/>
            <a:ext cx="1507219" cy="15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68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ctrTitle" idx="4294967295"/>
          </p:nvPr>
        </p:nvSpPr>
        <p:spPr>
          <a:xfrm>
            <a:off x="216363" y="173038"/>
            <a:ext cx="8604250" cy="1470025"/>
          </a:xfrm>
        </p:spPr>
        <p:txBody>
          <a:bodyPr/>
          <a:lstStyle/>
          <a:p>
            <a:pPr algn="ctr" eaLnBrk="1" hangingPunct="1"/>
            <a:r>
              <a:rPr lang="en-US" sz="4800" dirty="0" smtClean="0"/>
              <a:t>Does management matter?</a:t>
            </a:r>
            <a:br>
              <a:rPr lang="en-US" sz="4800" dirty="0" smtClean="0"/>
            </a:br>
            <a:r>
              <a:rPr lang="en-US" sz="4800" dirty="0" smtClean="0"/>
              <a:t>Evidence from India</a:t>
            </a:r>
          </a:p>
        </p:txBody>
      </p:sp>
      <p:sp>
        <p:nvSpPr>
          <p:cNvPr id="89090" name="Rectangle 3"/>
          <p:cNvSpPr>
            <a:spLocks noGrp="1" noChangeArrowheads="1"/>
          </p:cNvSpPr>
          <p:nvPr>
            <p:ph type="subTitle" idx="4294967295"/>
          </p:nvPr>
        </p:nvSpPr>
        <p:spPr>
          <a:xfrm>
            <a:off x="904430" y="2078490"/>
            <a:ext cx="6850608" cy="1752600"/>
          </a:xfrm>
        </p:spPr>
        <p:txBody>
          <a:bodyPr/>
          <a:lstStyle/>
          <a:p>
            <a:pPr marL="0" indent="0" algn="ctr" eaLnBrk="1" hangingPunct="1">
              <a:lnSpc>
                <a:spcPct val="90000"/>
              </a:lnSpc>
              <a:buFontTx/>
              <a:buNone/>
            </a:pPr>
            <a:r>
              <a:rPr lang="en-US" sz="2200" b="1" dirty="0" smtClean="0"/>
              <a:t>Nick Bloom (Stanford)</a:t>
            </a:r>
            <a:br>
              <a:rPr lang="en-US" sz="2200" b="1" dirty="0" smtClean="0"/>
            </a:br>
            <a:r>
              <a:rPr lang="en-US" sz="2200" b="1" dirty="0" smtClean="0"/>
              <a:t>Benn Eifert (Berkeley)</a:t>
            </a:r>
            <a:br>
              <a:rPr lang="en-US" sz="2200" b="1" dirty="0" smtClean="0"/>
            </a:br>
            <a:r>
              <a:rPr lang="en-US" sz="2200" b="1" dirty="0" smtClean="0"/>
              <a:t>Aprajit Mahajan (Stanford)</a:t>
            </a:r>
            <a:br>
              <a:rPr lang="en-US" sz="2200" b="1" dirty="0" smtClean="0"/>
            </a:br>
            <a:r>
              <a:rPr lang="en-US" sz="2200" b="1" dirty="0" smtClean="0"/>
              <a:t>David McKenzie (World Bank)</a:t>
            </a:r>
            <a:br>
              <a:rPr lang="en-US" sz="2200" b="1" dirty="0" smtClean="0"/>
            </a:br>
            <a:r>
              <a:rPr lang="en-US" sz="2200" b="1" dirty="0" smtClean="0"/>
              <a:t>John Roberts (Stanford GSB)</a:t>
            </a:r>
            <a:br>
              <a:rPr lang="en-US" sz="2200" b="1" dirty="0" smtClean="0"/>
            </a:br>
            <a:endParaRPr lang="en-US" sz="2200" b="1" dirty="0" smtClean="0"/>
          </a:p>
          <a:p>
            <a:pPr marL="0" indent="0" algn="ctr" eaLnBrk="1" hangingPunct="1">
              <a:lnSpc>
                <a:spcPct val="90000"/>
              </a:lnSpc>
              <a:buFontTx/>
              <a:buNone/>
            </a:pPr>
            <a:endParaRPr lang="en-US" sz="2200" b="1" dirty="0" smtClean="0"/>
          </a:p>
        </p:txBody>
      </p:sp>
      <p:pic>
        <p:nvPicPr>
          <p:cNvPr id="4" name="Picture 7" descr="stanford-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0057" y="5129442"/>
            <a:ext cx="1507219" cy="15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812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48" y="213678"/>
            <a:ext cx="8229600" cy="804862"/>
          </a:xfrm>
        </p:spPr>
        <p:txBody>
          <a:bodyPr lIns="0"/>
          <a:lstStyle/>
          <a:p>
            <a:r>
              <a:rPr lang="en-US" dirty="0" smtClean="0"/>
              <a:t>Working from home spreading rapidly</a:t>
            </a:r>
            <a:endParaRPr lang="en-US" dirty="0"/>
          </a:p>
        </p:txBody>
      </p:sp>
      <p:sp>
        <p:nvSpPr>
          <p:cNvPr id="3" name="Content Placeholder 2"/>
          <p:cNvSpPr>
            <a:spLocks noGrp="1"/>
          </p:cNvSpPr>
          <p:nvPr>
            <p:ph idx="1"/>
          </p:nvPr>
        </p:nvSpPr>
        <p:spPr>
          <a:xfrm>
            <a:off x="286247" y="878840"/>
            <a:ext cx="8764985" cy="4525963"/>
          </a:xfrm>
        </p:spPr>
        <p:txBody>
          <a:bodyPr lIns="0"/>
          <a:lstStyle/>
          <a:p>
            <a:r>
              <a:rPr lang="en-US" dirty="0" smtClean="0"/>
              <a:t>20 million people in US report working from home at least once per week, and rising by about 6% a year</a:t>
            </a:r>
          </a:p>
          <a:p>
            <a:pPr lvl="1"/>
            <a:endParaRPr lang="en-US" dirty="0" smtClean="0"/>
          </a:p>
          <a:p>
            <a:r>
              <a:rPr lang="en-US" dirty="0" smtClean="0"/>
              <a:t>But no hard evidence on its impact:</a:t>
            </a:r>
          </a:p>
          <a:p>
            <a:endParaRPr lang="en-US" dirty="0"/>
          </a:p>
          <a:p>
            <a:endParaRPr lang="en-US" dirty="0" smtClean="0"/>
          </a:p>
          <a:p>
            <a:endParaRPr lang="en-US" dirty="0"/>
          </a:p>
          <a:p>
            <a:pPr marL="0" indent="0">
              <a:buNone/>
            </a:pPr>
            <a:r>
              <a:rPr lang="en-US" dirty="0"/>
              <a:t/>
            </a:r>
            <a:br>
              <a:rPr lang="en-US" dirty="0"/>
            </a:br>
            <a:endParaRPr lang="en-US" sz="2000" dirty="0" smtClean="0"/>
          </a:p>
          <a:p>
            <a:pPr marL="0" indent="0">
              <a:buNone/>
            </a:pPr>
            <a:r>
              <a:rPr lang="en-US" sz="2000" dirty="0" smtClean="0"/>
              <a:t>Source: Council </a:t>
            </a:r>
            <a:r>
              <a:rPr lang="en-US" sz="2000" dirty="0"/>
              <a:t>of Economic Advisors (2010) “</a:t>
            </a:r>
            <a:r>
              <a:rPr lang="en-US" sz="2000" i="1" dirty="0"/>
              <a:t>Report on work-life balance</a:t>
            </a:r>
            <a:r>
              <a:rPr lang="en-US" sz="2000" dirty="0"/>
              <a:t>”, Executive Summary</a:t>
            </a:r>
          </a:p>
          <a:p>
            <a:endParaRPr lang="en-US" dirty="0" smtClean="0"/>
          </a:p>
          <a:p>
            <a:endParaRPr lang="en-US" dirty="0"/>
          </a:p>
        </p:txBody>
      </p:sp>
      <p:sp>
        <p:nvSpPr>
          <p:cNvPr id="4" name="Content Placeholder 2"/>
          <p:cNvSpPr txBox="1">
            <a:spLocks/>
          </p:cNvSpPr>
          <p:nvPr/>
        </p:nvSpPr>
        <p:spPr>
          <a:xfrm>
            <a:off x="225288" y="5169493"/>
            <a:ext cx="8593483" cy="1552391"/>
          </a:xfrm>
          <a:prstGeom prst="rect">
            <a:avLst/>
          </a:prstGeom>
        </p:spPr>
        <p:txBody>
          <a:bodyPr/>
          <a:lstStyle>
            <a:lvl1pPr marL="342900" indent="-342900" algn="l" defTabSz="912813"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4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400">
                <a:solidFill>
                  <a:schemeClr val="tx1"/>
                </a:solidFill>
                <a:latin typeface="+mn-lt"/>
              </a:defRPr>
            </a:lvl4pPr>
            <a:lvl5pPr marL="2057400" indent="-228600" algn="l" defTabSz="912813" rtl="0" eaLnBrk="0" fontAlgn="base" hangingPunct="0">
              <a:spcBef>
                <a:spcPct val="20000"/>
              </a:spcBef>
              <a:spcAft>
                <a:spcPct val="0"/>
              </a:spcAft>
              <a:buChar char="»"/>
              <a:defRPr sz="2400">
                <a:solidFill>
                  <a:schemeClr val="tx1"/>
                </a:solidFill>
                <a:latin typeface="+mn-lt"/>
              </a:defRPr>
            </a:lvl5pPr>
            <a:lvl6pPr marL="2514600" indent="-228600" algn="l" defTabSz="912813" rtl="0" fontAlgn="base">
              <a:spcBef>
                <a:spcPct val="20000"/>
              </a:spcBef>
              <a:spcAft>
                <a:spcPct val="0"/>
              </a:spcAft>
              <a:buChar char="»"/>
              <a:defRPr sz="2400">
                <a:solidFill>
                  <a:schemeClr val="tx1"/>
                </a:solidFill>
                <a:latin typeface="+mn-lt"/>
              </a:defRPr>
            </a:lvl6pPr>
            <a:lvl7pPr marL="2971800" indent="-228600" algn="l" defTabSz="912813" rtl="0" fontAlgn="base">
              <a:spcBef>
                <a:spcPct val="20000"/>
              </a:spcBef>
              <a:spcAft>
                <a:spcPct val="0"/>
              </a:spcAft>
              <a:buChar char="»"/>
              <a:defRPr sz="2400">
                <a:solidFill>
                  <a:schemeClr val="tx1"/>
                </a:solidFill>
                <a:latin typeface="+mn-lt"/>
              </a:defRPr>
            </a:lvl7pPr>
            <a:lvl8pPr marL="3429000" indent="-228600" algn="l" defTabSz="912813" rtl="0" fontAlgn="base">
              <a:spcBef>
                <a:spcPct val="20000"/>
              </a:spcBef>
              <a:spcAft>
                <a:spcPct val="0"/>
              </a:spcAft>
              <a:buChar char="»"/>
              <a:defRPr sz="2400">
                <a:solidFill>
                  <a:schemeClr val="tx1"/>
                </a:solidFill>
                <a:latin typeface="+mn-lt"/>
              </a:defRPr>
            </a:lvl8pPr>
            <a:lvl9pPr marL="3886200" indent="-228600" algn="l" defTabSz="912813" rtl="0" fontAlgn="base">
              <a:spcBef>
                <a:spcPct val="20000"/>
              </a:spcBef>
              <a:spcAft>
                <a:spcPct val="0"/>
              </a:spcAft>
              <a:buChar char="»"/>
              <a:defRPr sz="2400">
                <a:solidFill>
                  <a:schemeClr val="tx1"/>
                </a:solidFill>
                <a:latin typeface="+mn-lt"/>
              </a:defRPr>
            </a:lvl9pPr>
          </a:lstStyle>
          <a:p>
            <a:endParaRPr lang="en-US" b="0" dirty="0" smtClean="0">
              <a:solidFill>
                <a:srgbClr val="000000"/>
              </a:solidFill>
            </a:endParaRPr>
          </a:p>
          <a:p>
            <a:endParaRPr lang="en-US" b="0" dirty="0" smtClean="0">
              <a:solidFill>
                <a:srgbClr val="000000"/>
              </a:solidFill>
            </a:endParaRPr>
          </a:p>
          <a:p>
            <a:endParaRPr lang="en-US" b="0" dirty="0" smtClean="0">
              <a:solidFill>
                <a:srgbClr val="000000"/>
              </a:solidFill>
            </a:endParaRPr>
          </a:p>
          <a:p>
            <a:endParaRPr lang="en-US" b="0" dirty="0" smtClean="0">
              <a:solidFill>
                <a:srgbClr val="000000"/>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99" t="63381" r="20544" b="22320"/>
          <a:stretch/>
        </p:blipFill>
        <p:spPr bwMode="auto">
          <a:xfrm>
            <a:off x="214402" y="2624904"/>
            <a:ext cx="8825945" cy="163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795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47" y="213678"/>
            <a:ext cx="8229600" cy="804862"/>
          </a:xfrm>
        </p:spPr>
        <p:txBody>
          <a:bodyPr lIns="0"/>
          <a:lstStyle/>
          <a:p>
            <a:r>
              <a:rPr lang="en-US" dirty="0" smtClean="0"/>
              <a:t>As a results firms seem unsure about the costs and benefits of working from home</a:t>
            </a:r>
            <a:endParaRPr lang="en-US" dirty="0"/>
          </a:p>
        </p:txBody>
      </p:sp>
      <p:sp>
        <p:nvSpPr>
          <p:cNvPr id="3" name="Content Placeholder 2"/>
          <p:cNvSpPr>
            <a:spLocks noGrp="1"/>
          </p:cNvSpPr>
          <p:nvPr>
            <p:ph idx="1"/>
          </p:nvPr>
        </p:nvSpPr>
        <p:spPr>
          <a:xfrm>
            <a:off x="286247" y="1419725"/>
            <a:ext cx="8764985" cy="4525963"/>
          </a:xfrm>
        </p:spPr>
        <p:txBody>
          <a:bodyPr lIns="0"/>
          <a:lstStyle/>
          <a:p>
            <a:r>
              <a:rPr lang="en-US" dirty="0" smtClean="0"/>
              <a:t>Allowing working from home is quite recent with a wide spread of actual practices</a:t>
            </a:r>
          </a:p>
          <a:p>
            <a:pPr lvl="1"/>
            <a:r>
              <a:rPr lang="en-US" dirty="0" smtClean="0"/>
              <a:t>e.g. American and Jet Blue have home working, Delta and Continental have none, and United is experimenting</a:t>
            </a:r>
          </a:p>
          <a:p>
            <a:pPr lvl="1"/>
            <a:endParaRPr lang="en-US" dirty="0"/>
          </a:p>
          <a:p>
            <a:r>
              <a:rPr lang="en-US" dirty="0" smtClean="0"/>
              <a:t>So our firm decided to experiment on two divisions before rolling this out, which has two advantages:</a:t>
            </a:r>
          </a:p>
          <a:p>
            <a:pPr lvl="1"/>
            <a:r>
              <a:rPr lang="en-US" dirty="0" smtClean="0"/>
              <a:t>Test in advance (avoid big mistakes)</a:t>
            </a:r>
          </a:p>
          <a:p>
            <a:pPr lvl="1"/>
            <a:r>
              <a:rPr lang="en-US" dirty="0" smtClean="0"/>
              <a:t>Drive roll-out (have hard evidence to persuade managers)</a:t>
            </a:r>
            <a:endParaRPr lang="en-US" dirty="0"/>
          </a:p>
        </p:txBody>
      </p:sp>
      <p:sp>
        <p:nvSpPr>
          <p:cNvPr id="4" name="Content Placeholder 2"/>
          <p:cNvSpPr txBox="1">
            <a:spLocks/>
          </p:cNvSpPr>
          <p:nvPr/>
        </p:nvSpPr>
        <p:spPr>
          <a:xfrm>
            <a:off x="225288" y="5169493"/>
            <a:ext cx="8593483" cy="1552391"/>
          </a:xfrm>
          <a:prstGeom prst="rect">
            <a:avLst/>
          </a:prstGeom>
        </p:spPr>
        <p:txBody>
          <a:bodyPr/>
          <a:lstStyle>
            <a:lvl1pPr marL="342900" indent="-342900" algn="l" defTabSz="912813"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4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400">
                <a:solidFill>
                  <a:schemeClr val="tx1"/>
                </a:solidFill>
                <a:latin typeface="+mn-lt"/>
              </a:defRPr>
            </a:lvl4pPr>
            <a:lvl5pPr marL="2057400" indent="-228600" algn="l" defTabSz="912813" rtl="0" eaLnBrk="0" fontAlgn="base" hangingPunct="0">
              <a:spcBef>
                <a:spcPct val="20000"/>
              </a:spcBef>
              <a:spcAft>
                <a:spcPct val="0"/>
              </a:spcAft>
              <a:buChar char="»"/>
              <a:defRPr sz="2400">
                <a:solidFill>
                  <a:schemeClr val="tx1"/>
                </a:solidFill>
                <a:latin typeface="+mn-lt"/>
              </a:defRPr>
            </a:lvl5pPr>
            <a:lvl6pPr marL="2514600" indent="-228600" algn="l" defTabSz="912813" rtl="0" fontAlgn="base">
              <a:spcBef>
                <a:spcPct val="20000"/>
              </a:spcBef>
              <a:spcAft>
                <a:spcPct val="0"/>
              </a:spcAft>
              <a:buChar char="»"/>
              <a:defRPr sz="2400">
                <a:solidFill>
                  <a:schemeClr val="tx1"/>
                </a:solidFill>
                <a:latin typeface="+mn-lt"/>
              </a:defRPr>
            </a:lvl6pPr>
            <a:lvl7pPr marL="2971800" indent="-228600" algn="l" defTabSz="912813" rtl="0" fontAlgn="base">
              <a:spcBef>
                <a:spcPct val="20000"/>
              </a:spcBef>
              <a:spcAft>
                <a:spcPct val="0"/>
              </a:spcAft>
              <a:buChar char="»"/>
              <a:defRPr sz="2400">
                <a:solidFill>
                  <a:schemeClr val="tx1"/>
                </a:solidFill>
                <a:latin typeface="+mn-lt"/>
              </a:defRPr>
            </a:lvl7pPr>
            <a:lvl8pPr marL="3429000" indent="-228600" algn="l" defTabSz="912813" rtl="0" fontAlgn="base">
              <a:spcBef>
                <a:spcPct val="20000"/>
              </a:spcBef>
              <a:spcAft>
                <a:spcPct val="0"/>
              </a:spcAft>
              <a:buChar char="»"/>
              <a:defRPr sz="2400">
                <a:solidFill>
                  <a:schemeClr val="tx1"/>
                </a:solidFill>
                <a:latin typeface="+mn-lt"/>
              </a:defRPr>
            </a:lvl8pPr>
            <a:lvl9pPr marL="3886200" indent="-228600" algn="l" defTabSz="912813" rtl="0" fontAlgn="base">
              <a:spcBef>
                <a:spcPct val="20000"/>
              </a:spcBef>
              <a:spcAft>
                <a:spcPct val="0"/>
              </a:spcAft>
              <a:buChar char="»"/>
              <a:defRPr sz="2400">
                <a:solidFill>
                  <a:schemeClr val="tx1"/>
                </a:solidFill>
                <a:latin typeface="+mn-lt"/>
              </a:defRPr>
            </a:lvl9pPr>
          </a:lstStyle>
          <a:p>
            <a:endParaRPr lang="en-US" b="0" dirty="0" smtClean="0">
              <a:solidFill>
                <a:srgbClr val="000000"/>
              </a:solidFill>
            </a:endParaRPr>
          </a:p>
          <a:p>
            <a:endParaRPr lang="en-US" b="0" dirty="0" smtClean="0">
              <a:solidFill>
                <a:srgbClr val="000000"/>
              </a:solidFill>
            </a:endParaRPr>
          </a:p>
          <a:p>
            <a:endParaRPr lang="en-US" b="0" dirty="0" smtClean="0">
              <a:solidFill>
                <a:srgbClr val="000000"/>
              </a:solidFill>
            </a:endParaRPr>
          </a:p>
          <a:p>
            <a:endParaRPr lang="en-US" b="0" dirty="0" smtClean="0">
              <a:solidFill>
                <a:srgbClr val="000000"/>
              </a:solidFill>
            </a:endParaRPr>
          </a:p>
        </p:txBody>
      </p:sp>
    </p:spTree>
    <p:extLst>
      <p:ext uri="{BB962C8B-B14F-4D97-AF65-F5344CB8AC3E}">
        <p14:creationId xmlns:p14="http://schemas.microsoft.com/office/powerpoint/2010/main" val="3024849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94140"/>
            <a:ext cx="7528560" cy="804862"/>
          </a:xfrm>
        </p:spPr>
        <p:txBody>
          <a:bodyPr/>
          <a:lstStyle/>
          <a:p>
            <a:r>
              <a:rPr lang="en-US" dirty="0" smtClean="0"/>
              <a:t>Background on the experiment</a:t>
            </a:r>
            <a:br>
              <a:rPr lang="en-US" dirty="0" smtClean="0"/>
            </a:br>
            <a:r>
              <a:rPr lang="en-US" dirty="0"/>
              <a:t/>
            </a:r>
            <a:br>
              <a:rPr lang="en-US" dirty="0"/>
            </a:br>
            <a:r>
              <a:rPr lang="en-US" dirty="0" smtClean="0"/>
              <a:t/>
            </a:r>
            <a:br>
              <a:rPr lang="en-US" dirty="0" smtClean="0"/>
            </a:br>
            <a:r>
              <a:rPr lang="en-US" b="0" dirty="0" smtClean="0"/>
              <a:t>Impact on the firm</a:t>
            </a:r>
            <a:br>
              <a:rPr lang="en-US" b="0" dirty="0" smtClean="0"/>
            </a:br>
            <a:r>
              <a:rPr lang="en-US" b="0" dirty="0" smtClean="0"/>
              <a:t/>
            </a:r>
            <a:br>
              <a:rPr lang="en-US" b="0" dirty="0" smtClean="0"/>
            </a:br>
            <a:r>
              <a:rPr lang="en-US" b="0" dirty="0"/>
              <a:t/>
            </a:r>
            <a:br>
              <a:rPr lang="en-US" b="0" dirty="0"/>
            </a:br>
            <a:r>
              <a:rPr lang="en-US" b="0" dirty="0" smtClean="0"/>
              <a:t>Impact on the employees</a:t>
            </a:r>
            <a:br>
              <a:rPr lang="en-US" b="0" dirty="0" smtClean="0"/>
            </a:br>
            <a:r>
              <a:rPr lang="en-US" dirty="0" smtClean="0"/>
              <a:t/>
            </a:r>
            <a:br>
              <a:rPr lang="en-US" dirty="0" smtClean="0"/>
            </a:br>
            <a:r>
              <a:rPr lang="en-US" dirty="0" smtClean="0"/>
              <a:t/>
            </a:r>
            <a:br>
              <a:rPr lang="en-US" dirty="0" smtClean="0"/>
            </a:br>
            <a:r>
              <a:rPr lang="en-US" b="0" dirty="0" smtClean="0"/>
              <a:t>Learning and roll-out</a:t>
            </a:r>
            <a:endParaRPr lang="en-US" b="0" dirty="0"/>
          </a:p>
        </p:txBody>
      </p:sp>
      <p:sp>
        <p:nvSpPr>
          <p:cNvPr id="7" name="Rectangle 6"/>
          <p:cNvSpPr/>
          <p:nvPr/>
        </p:nvSpPr>
        <p:spPr bwMode="auto">
          <a:xfrm>
            <a:off x="362857" y="915850"/>
            <a:ext cx="7445829" cy="1262742"/>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Tree>
    <p:extLst>
      <p:ext uri="{BB962C8B-B14F-4D97-AF65-F5344CB8AC3E}">
        <p14:creationId xmlns:p14="http://schemas.microsoft.com/office/powerpoint/2010/main" val="54022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txBox="1">
            <a:spLocks noGrp="1"/>
          </p:cNvSpPr>
          <p:nvPr/>
        </p:nvSpPr>
        <p:spPr bwMode="auto">
          <a:xfrm>
            <a:off x="5943600" y="6324600"/>
            <a:ext cx="2133600" cy="476250"/>
          </a:xfrm>
          <a:prstGeom prst="rect">
            <a:avLst/>
          </a:prstGeom>
          <a:noFill/>
          <a:ln w="9525">
            <a:noFill/>
            <a:miter lim="800000"/>
            <a:headEnd/>
            <a:tailEnd/>
          </a:ln>
        </p:spPr>
        <p:txBody>
          <a:bodyPr/>
          <a:lstStyle/>
          <a:p>
            <a:pPr algn="r"/>
            <a:fld id="{185AB5F4-6319-4044-835A-08582EAA5052}" type="slidenum">
              <a:rPr lang="en-US" sz="1400" b="0">
                <a:solidFill>
                  <a:srgbClr val="000000"/>
                </a:solidFill>
              </a:rPr>
              <a:pPr algn="r"/>
              <a:t>43</a:t>
            </a:fld>
            <a:endParaRPr lang="en-US" sz="1400" b="0">
              <a:solidFill>
                <a:srgbClr val="000000"/>
              </a:solidFill>
            </a:endParaRPr>
          </a:p>
        </p:txBody>
      </p:sp>
      <p:sp>
        <p:nvSpPr>
          <p:cNvPr id="77826" name="Rectangle 2"/>
          <p:cNvSpPr>
            <a:spLocks noGrp="1" noChangeArrowheads="1"/>
          </p:cNvSpPr>
          <p:nvPr>
            <p:ph type="title"/>
          </p:nvPr>
        </p:nvSpPr>
        <p:spPr>
          <a:xfrm>
            <a:off x="63500" y="80963"/>
            <a:ext cx="9144000" cy="617537"/>
          </a:xfrm>
        </p:spPr>
        <p:txBody>
          <a:bodyPr/>
          <a:lstStyle/>
          <a:p>
            <a:pPr eaLnBrk="1" hangingPunct="1"/>
            <a:r>
              <a:rPr lang="en-US" sz="2700" dirty="0" smtClean="0"/>
              <a:t>Chinese multinational decided to experiment with WFH</a:t>
            </a:r>
          </a:p>
        </p:txBody>
      </p:sp>
      <p:sp>
        <p:nvSpPr>
          <p:cNvPr id="175108" name="Rectangle 3"/>
          <p:cNvSpPr>
            <a:spLocks noGrp="1" noChangeArrowheads="1"/>
          </p:cNvSpPr>
          <p:nvPr>
            <p:ph type="body" idx="4294967295"/>
          </p:nvPr>
        </p:nvSpPr>
        <p:spPr>
          <a:xfrm>
            <a:off x="55563" y="636135"/>
            <a:ext cx="9017000" cy="5346700"/>
          </a:xfrm>
          <a:prstGeom prst="rect">
            <a:avLst/>
          </a:prstGeom>
        </p:spPr>
        <p:txBody>
          <a:bodyPr/>
          <a:lstStyle/>
          <a:p>
            <a:pPr marL="0" indent="0" eaLnBrk="1" hangingPunct="1">
              <a:lnSpc>
                <a:spcPct val="90000"/>
              </a:lnSpc>
              <a:buNone/>
            </a:pPr>
            <a:r>
              <a:rPr lang="en-US" dirty="0" smtClean="0"/>
              <a:t>CTrip, China’s largest travel-agent (13,000 employees, and $5bn value on NASDAQ) runs call centers in Shanghai &amp; Nan Tong</a:t>
            </a:r>
            <a:br>
              <a:rPr lang="en-US" dirty="0" smtClean="0"/>
            </a:br>
            <a:endParaRPr lang="en-US" dirty="0"/>
          </a:p>
          <a:p>
            <a:pPr marL="0" indent="4763" eaLnBrk="1" hangingPunct="1">
              <a:lnSpc>
                <a:spcPct val="90000"/>
              </a:lnSpc>
            </a:pPr>
            <a:endParaRPr lang="en-US" dirty="0" smtClean="0"/>
          </a:p>
        </p:txBody>
      </p:sp>
      <p:pic>
        <p:nvPicPr>
          <p:cNvPr id="6" name="figure3.jpg" descr="/Users/Jenny/Dropbox/Ctrip_new/May presentation/figure3.jpg"/>
          <p:cNvPicPr>
            <a:picLocks noChangeAspect="1"/>
          </p:cNvPicPr>
          <p:nvPr/>
        </p:nvPicPr>
        <p:blipFill rotWithShape="1">
          <a:blip r:embed="rId3" r:link="rId4">
            <a:extLst>
              <a:ext uri="{28A0092B-C50C-407E-A947-70E740481C1C}">
                <a14:useLocalDpi xmlns:a14="http://schemas.microsoft.com/office/drawing/2010/main" val="0"/>
              </a:ext>
            </a:extLst>
          </a:blip>
          <a:srcRect t="6464" b="3427"/>
          <a:stretch/>
        </p:blipFill>
        <p:spPr>
          <a:xfrm>
            <a:off x="169813" y="1494612"/>
            <a:ext cx="8892983" cy="4960620"/>
          </a:xfrm>
          <a:prstGeom prst="rect">
            <a:avLst/>
          </a:prstGeom>
        </p:spPr>
      </p:pic>
      <p:sp>
        <p:nvSpPr>
          <p:cNvPr id="7" name="Rectangle 2"/>
          <p:cNvSpPr>
            <a:spLocks noChangeArrowheads="1"/>
          </p:cNvSpPr>
          <p:nvPr/>
        </p:nvSpPr>
        <p:spPr bwMode="auto">
          <a:xfrm>
            <a:off x="63500" y="6176967"/>
            <a:ext cx="9144000" cy="617537"/>
          </a:xfrm>
          <a:prstGeom prst="rect">
            <a:avLst/>
          </a:prstGeom>
          <a:noFill/>
          <a:ln w="9525">
            <a:noFill/>
            <a:miter lim="800000"/>
            <a:headEnd/>
            <a:tailEnd/>
          </a:ln>
        </p:spPr>
        <p:txBody>
          <a:bodyPr lIns="91420" tIns="45711" rIns="91420" bIns="45711" anchor="ctr"/>
          <a:lstStyle/>
          <a:p>
            <a:pPr defTabSz="912813"/>
            <a:endParaRPr lang="en-US" sz="2200" b="0" dirty="0">
              <a:solidFill>
                <a:srgbClr val="000000"/>
              </a:solidFill>
            </a:endParaRPr>
          </a:p>
        </p:txBody>
      </p:sp>
    </p:spTree>
    <p:extLst>
      <p:ext uri="{BB962C8B-B14F-4D97-AF65-F5344CB8AC3E}">
        <p14:creationId xmlns:p14="http://schemas.microsoft.com/office/powerpoint/2010/main" val="891688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2" y="64184"/>
            <a:ext cx="9082310" cy="804862"/>
          </a:xfrm>
        </p:spPr>
        <p:txBody>
          <a:bodyPr/>
          <a:lstStyle/>
          <a:p>
            <a:r>
              <a:rPr lang="en-US" dirty="0" smtClean="0"/>
              <a:t>CTrip was co-founded by James Liang, ex-CEO and current Chairman (and a Stanford GSB Phd Student)</a:t>
            </a:r>
            <a:endParaRPr lang="en-US" dirty="0"/>
          </a:p>
        </p:txBody>
      </p:sp>
      <p:pic>
        <p:nvPicPr>
          <p:cNvPr id="4" name="figure1.jpg" descr="/Users/Jenny/Dropbox/Ctrip_new/May presentation/figure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48202" y="1065985"/>
            <a:ext cx="4977369" cy="3054258"/>
          </a:xfrm>
          <a:prstGeom prst="rect">
            <a:avLst/>
          </a:prstGeom>
        </p:spPr>
      </p:pic>
      <p:pic>
        <p:nvPicPr>
          <p:cNvPr id="5" name="Picture 2" descr="C:\_DATA\India\photos\Summer_2010\china\Folks_2010 37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3454" y="3419929"/>
            <a:ext cx="5152571" cy="386442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5347491" y="1015185"/>
            <a:ext cx="3505495" cy="4525963"/>
          </a:xfrm>
        </p:spPr>
        <p:txBody>
          <a:bodyPr/>
          <a:lstStyle/>
          <a:p>
            <a:pPr marL="0" indent="0">
              <a:buNone/>
            </a:pPr>
            <a:r>
              <a:rPr lang="en-US" dirty="0" smtClean="0"/>
              <a:t>James and other co-founders are ex-Oracle so US management style and data focused (great for measuring outcomes)</a:t>
            </a:r>
            <a:endParaRPr lang="en-US" dirty="0"/>
          </a:p>
        </p:txBody>
      </p:sp>
      <p:sp>
        <p:nvSpPr>
          <p:cNvPr id="7" name="Content Placeholder 2"/>
          <p:cNvSpPr txBox="1">
            <a:spLocks/>
          </p:cNvSpPr>
          <p:nvPr/>
        </p:nvSpPr>
        <p:spPr>
          <a:xfrm>
            <a:off x="127002" y="4288879"/>
            <a:ext cx="3505495" cy="2055675"/>
          </a:xfrm>
          <a:prstGeom prst="rect">
            <a:avLst/>
          </a:prstGeom>
        </p:spPr>
        <p:txBody>
          <a:bodyPr/>
          <a:lstStyle>
            <a:lvl1pPr marL="342900" indent="-342900" algn="l" defTabSz="912813"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4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400">
                <a:solidFill>
                  <a:schemeClr val="tx1"/>
                </a:solidFill>
                <a:latin typeface="+mn-lt"/>
              </a:defRPr>
            </a:lvl4pPr>
            <a:lvl5pPr marL="2057400" indent="-228600" algn="l" defTabSz="912813" rtl="0" eaLnBrk="0" fontAlgn="base" hangingPunct="0">
              <a:spcBef>
                <a:spcPct val="20000"/>
              </a:spcBef>
              <a:spcAft>
                <a:spcPct val="0"/>
              </a:spcAft>
              <a:buChar char="»"/>
              <a:defRPr sz="2400">
                <a:solidFill>
                  <a:schemeClr val="tx1"/>
                </a:solidFill>
                <a:latin typeface="+mn-lt"/>
              </a:defRPr>
            </a:lvl5pPr>
            <a:lvl6pPr marL="2514600" indent="-228600" algn="l" defTabSz="912813" rtl="0" fontAlgn="base">
              <a:spcBef>
                <a:spcPct val="20000"/>
              </a:spcBef>
              <a:spcAft>
                <a:spcPct val="0"/>
              </a:spcAft>
              <a:buChar char="»"/>
              <a:defRPr sz="2400">
                <a:solidFill>
                  <a:schemeClr val="tx1"/>
                </a:solidFill>
                <a:latin typeface="+mn-lt"/>
              </a:defRPr>
            </a:lvl6pPr>
            <a:lvl7pPr marL="2971800" indent="-228600" algn="l" defTabSz="912813" rtl="0" fontAlgn="base">
              <a:spcBef>
                <a:spcPct val="20000"/>
              </a:spcBef>
              <a:spcAft>
                <a:spcPct val="0"/>
              </a:spcAft>
              <a:buChar char="»"/>
              <a:defRPr sz="2400">
                <a:solidFill>
                  <a:schemeClr val="tx1"/>
                </a:solidFill>
                <a:latin typeface="+mn-lt"/>
              </a:defRPr>
            </a:lvl7pPr>
            <a:lvl8pPr marL="3429000" indent="-228600" algn="l" defTabSz="912813" rtl="0" fontAlgn="base">
              <a:spcBef>
                <a:spcPct val="20000"/>
              </a:spcBef>
              <a:spcAft>
                <a:spcPct val="0"/>
              </a:spcAft>
              <a:buChar char="»"/>
              <a:defRPr sz="2400">
                <a:solidFill>
                  <a:schemeClr val="tx1"/>
                </a:solidFill>
                <a:latin typeface="+mn-lt"/>
              </a:defRPr>
            </a:lvl8pPr>
            <a:lvl9pPr marL="3886200" indent="-228600" algn="l" defTabSz="912813" rtl="0" fontAlgn="base">
              <a:spcBef>
                <a:spcPct val="20000"/>
              </a:spcBef>
              <a:spcAft>
                <a:spcPct val="0"/>
              </a:spcAft>
              <a:buChar char="»"/>
              <a:defRPr sz="2400">
                <a:solidFill>
                  <a:schemeClr val="tx1"/>
                </a:solidFill>
                <a:latin typeface="+mn-lt"/>
              </a:defRPr>
            </a:lvl9pPr>
          </a:lstStyle>
          <a:p>
            <a:pPr marL="0" indent="0">
              <a:buFontTx/>
              <a:buNone/>
            </a:pPr>
            <a:r>
              <a:rPr lang="en-US" b="0" dirty="0" smtClean="0">
                <a:solidFill>
                  <a:srgbClr val="000000"/>
                </a:solidFill>
              </a:rPr>
              <a:t>Also having James Liang as a co-author means we have insight into management rationale for the experiment and roll-out</a:t>
            </a:r>
            <a:endParaRPr lang="en-US" b="0" dirty="0">
              <a:solidFill>
                <a:srgbClr val="000000"/>
              </a:solidFill>
            </a:endParaRPr>
          </a:p>
        </p:txBody>
      </p:sp>
    </p:spTree>
    <p:extLst>
      <p:ext uri="{BB962C8B-B14F-4D97-AF65-F5344CB8AC3E}">
        <p14:creationId xmlns:p14="http://schemas.microsoft.com/office/powerpoint/2010/main" val="168264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4" y="173040"/>
            <a:ext cx="8229600" cy="804862"/>
          </a:xfrm>
        </p:spPr>
        <p:txBody>
          <a:bodyPr/>
          <a:lstStyle/>
          <a:p>
            <a:r>
              <a:rPr lang="en-US" dirty="0" smtClean="0"/>
              <a:t>The experimental details</a:t>
            </a:r>
            <a:endParaRPr lang="en-US" dirty="0"/>
          </a:p>
        </p:txBody>
      </p:sp>
      <p:sp>
        <p:nvSpPr>
          <p:cNvPr id="3" name="Content Placeholder 2"/>
          <p:cNvSpPr>
            <a:spLocks noGrp="1"/>
          </p:cNvSpPr>
          <p:nvPr>
            <p:ph idx="1"/>
          </p:nvPr>
        </p:nvSpPr>
        <p:spPr>
          <a:xfrm>
            <a:off x="337453" y="816431"/>
            <a:ext cx="8686801" cy="4525963"/>
          </a:xfrm>
        </p:spPr>
        <p:txBody>
          <a:bodyPr/>
          <a:lstStyle/>
          <a:p>
            <a:r>
              <a:rPr lang="en-US" dirty="0" smtClean="0"/>
              <a:t>Experiment takes place in airfare and ticket departments in the Shanghai office. They take calls and make bookings</a:t>
            </a:r>
          </a:p>
          <a:p>
            <a:endParaRPr lang="en-US" dirty="0"/>
          </a:p>
          <a:p>
            <a:r>
              <a:rPr lang="en-US" dirty="0" smtClean="0"/>
              <a:t>Employees work 5-shifts a week in teams of  about 15 people plus a manager. Hours are fixed by team in advance</a:t>
            </a:r>
          </a:p>
          <a:p>
            <a:endParaRPr lang="en-US" dirty="0"/>
          </a:p>
          <a:p>
            <a:r>
              <a:rPr lang="en-US" dirty="0" smtClean="0"/>
              <a:t>Treatment works 4 shifts a week at home and one shift a week (all at the same time) in the office for 9 months.</a:t>
            </a:r>
          </a:p>
          <a:p>
            <a:endParaRPr lang="en-US" dirty="0"/>
          </a:p>
          <a:p>
            <a:r>
              <a:rPr lang="en-US" dirty="0" smtClean="0"/>
              <a:t>Of the 996 employees, 508 wanted to take part. Of those 255 qualified (had own-room and 6+ months experience)</a:t>
            </a:r>
          </a:p>
          <a:p>
            <a:endParaRPr lang="en-US" dirty="0"/>
          </a:p>
          <a:p>
            <a:r>
              <a:rPr lang="en-US" dirty="0" smtClean="0"/>
              <a:t>Then ran the lottery and even birthdays within the 255 won (became treatment WFH) and odd stayed as before</a:t>
            </a:r>
          </a:p>
          <a:p>
            <a:endParaRPr lang="en-US" dirty="0"/>
          </a:p>
          <a:p>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16132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63500" y="73707"/>
            <a:ext cx="9144000" cy="617537"/>
          </a:xfrm>
          <a:prstGeom prst="rect">
            <a:avLst/>
          </a:prstGeom>
          <a:noFill/>
          <a:ln w="9525">
            <a:noFill/>
            <a:miter lim="800000"/>
            <a:headEnd/>
            <a:tailEnd/>
          </a:ln>
        </p:spPr>
        <p:txBody>
          <a:bodyPr lIns="91420" tIns="45711" rIns="91420" bIns="45711" anchor="ctr"/>
          <a:lstStyle/>
          <a:p>
            <a:pPr defTabSz="912813"/>
            <a:r>
              <a:rPr lang="en-US" sz="2800" dirty="0" smtClean="0">
                <a:solidFill>
                  <a:srgbClr val="000000"/>
                </a:solidFill>
              </a:rPr>
              <a:t>Individuals randomized to be allowed to work from by date of birth (even allowed home, odd not)</a:t>
            </a:r>
            <a:endParaRPr lang="en-US" sz="2800" dirty="0">
              <a:solidFill>
                <a:srgbClr val="000000"/>
              </a:solidFill>
            </a:endParaRPr>
          </a:p>
        </p:txBody>
      </p:sp>
      <p:pic>
        <p:nvPicPr>
          <p:cNvPr id="5" name="Picture 4" descr="figur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771" y="3862433"/>
            <a:ext cx="4139418" cy="2710300"/>
          </a:xfrm>
          <a:prstGeom prst="rect">
            <a:avLst/>
          </a:prstGeom>
        </p:spPr>
      </p:pic>
      <p:pic>
        <p:nvPicPr>
          <p:cNvPr id="6" name="Picture 5" descr="figur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771" y="826971"/>
            <a:ext cx="4139418" cy="2710300"/>
          </a:xfrm>
          <a:prstGeom prst="rect">
            <a:avLst/>
          </a:prstGeom>
        </p:spPr>
      </p:pic>
      <p:pic>
        <p:nvPicPr>
          <p:cNvPr id="7" name="Picture 6" descr="DSC0105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48" y="3862434"/>
            <a:ext cx="4359110" cy="2710299"/>
          </a:xfrm>
          <a:prstGeom prst="rect">
            <a:avLst/>
          </a:prstGeom>
        </p:spPr>
      </p:pic>
      <p:pic>
        <p:nvPicPr>
          <p:cNvPr id="8" name="figure4.jpg" descr="/Users/Jenny/Dropbox/Ctrip_new/May presentation/figure4.jp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169347" y="826971"/>
            <a:ext cx="4359111" cy="2712409"/>
          </a:xfrm>
          <a:prstGeom prst="rect">
            <a:avLst/>
          </a:prstGeom>
        </p:spPr>
      </p:pic>
      <p:sp>
        <p:nvSpPr>
          <p:cNvPr id="9" name="TextBox 8"/>
          <p:cNvSpPr txBox="1"/>
          <p:nvPr/>
        </p:nvSpPr>
        <p:spPr>
          <a:xfrm>
            <a:off x="53236" y="3462841"/>
            <a:ext cx="4681328" cy="400110"/>
          </a:xfrm>
          <a:prstGeom prst="rect">
            <a:avLst/>
          </a:prstGeom>
          <a:noFill/>
        </p:spPr>
        <p:txBody>
          <a:bodyPr wrap="square" rtlCol="0">
            <a:spAutoFit/>
          </a:bodyPr>
          <a:lstStyle/>
          <a:p>
            <a:r>
              <a:rPr lang="en-US" sz="2000" b="0" dirty="0" smtClean="0">
                <a:solidFill>
                  <a:srgbClr val="000000"/>
                </a:solidFill>
              </a:rPr>
              <a:t>Lottery over even/odd treatment choice</a:t>
            </a:r>
          </a:p>
        </p:txBody>
      </p:sp>
      <p:sp>
        <p:nvSpPr>
          <p:cNvPr id="10" name="TextBox 9"/>
          <p:cNvSpPr txBox="1"/>
          <p:nvPr/>
        </p:nvSpPr>
        <p:spPr>
          <a:xfrm>
            <a:off x="4958772" y="3474170"/>
            <a:ext cx="2159758" cy="400110"/>
          </a:xfrm>
          <a:prstGeom prst="rect">
            <a:avLst/>
          </a:prstGeom>
          <a:noFill/>
        </p:spPr>
        <p:txBody>
          <a:bodyPr wrap="none" rtlCol="0">
            <a:spAutoFit/>
          </a:bodyPr>
          <a:lstStyle/>
          <a:p>
            <a:r>
              <a:rPr lang="en-US" sz="2000" b="0" dirty="0" smtClean="0">
                <a:solidFill>
                  <a:srgbClr val="000000"/>
                </a:solidFill>
              </a:rPr>
              <a:t>Working at </a:t>
            </a:r>
            <a:r>
              <a:rPr lang="en-US" sz="2000" b="0" dirty="0">
                <a:solidFill>
                  <a:srgbClr val="000000"/>
                </a:solidFill>
              </a:rPr>
              <a:t>H</a:t>
            </a:r>
            <a:r>
              <a:rPr lang="en-US" sz="2000" b="0" dirty="0" smtClean="0">
                <a:solidFill>
                  <a:srgbClr val="000000"/>
                </a:solidFill>
              </a:rPr>
              <a:t>ome</a:t>
            </a:r>
            <a:endParaRPr lang="en-US" sz="2000" b="0" dirty="0">
              <a:solidFill>
                <a:srgbClr val="000000"/>
              </a:solidFill>
            </a:endParaRPr>
          </a:p>
        </p:txBody>
      </p:sp>
      <p:sp>
        <p:nvSpPr>
          <p:cNvPr id="11" name="TextBox 10"/>
          <p:cNvSpPr txBox="1"/>
          <p:nvPr/>
        </p:nvSpPr>
        <p:spPr>
          <a:xfrm>
            <a:off x="169348" y="6478336"/>
            <a:ext cx="4681328" cy="400110"/>
          </a:xfrm>
          <a:prstGeom prst="rect">
            <a:avLst/>
          </a:prstGeom>
          <a:noFill/>
        </p:spPr>
        <p:txBody>
          <a:bodyPr wrap="square" rtlCol="0">
            <a:spAutoFit/>
          </a:bodyPr>
          <a:lstStyle/>
          <a:p>
            <a:r>
              <a:rPr lang="en-US" sz="2000" b="0" dirty="0" smtClean="0">
                <a:solidFill>
                  <a:srgbClr val="000000"/>
                </a:solidFill>
              </a:rPr>
              <a:t>Working at home</a:t>
            </a:r>
          </a:p>
        </p:txBody>
      </p:sp>
      <p:sp>
        <p:nvSpPr>
          <p:cNvPr id="12" name="TextBox 11"/>
          <p:cNvSpPr txBox="1"/>
          <p:nvPr/>
        </p:nvSpPr>
        <p:spPr>
          <a:xfrm>
            <a:off x="4958772" y="6489665"/>
            <a:ext cx="2159758" cy="400110"/>
          </a:xfrm>
          <a:prstGeom prst="rect">
            <a:avLst/>
          </a:prstGeom>
          <a:noFill/>
        </p:spPr>
        <p:txBody>
          <a:bodyPr wrap="none" rtlCol="0">
            <a:spAutoFit/>
          </a:bodyPr>
          <a:lstStyle/>
          <a:p>
            <a:r>
              <a:rPr lang="en-US" sz="2000" b="0" dirty="0" smtClean="0">
                <a:solidFill>
                  <a:srgbClr val="000000"/>
                </a:solidFill>
              </a:rPr>
              <a:t>Working at </a:t>
            </a:r>
            <a:r>
              <a:rPr lang="en-US" sz="2000" b="0" dirty="0">
                <a:solidFill>
                  <a:srgbClr val="000000"/>
                </a:solidFill>
              </a:rPr>
              <a:t>H</a:t>
            </a:r>
            <a:r>
              <a:rPr lang="en-US" sz="2000" b="0" dirty="0" smtClean="0">
                <a:solidFill>
                  <a:srgbClr val="000000"/>
                </a:solidFill>
              </a:rPr>
              <a:t>ome</a:t>
            </a:r>
            <a:endParaRPr lang="en-US" sz="2000" b="0" dirty="0">
              <a:solidFill>
                <a:srgbClr val="000000"/>
              </a:solidFill>
            </a:endParaRPr>
          </a:p>
        </p:txBody>
      </p:sp>
    </p:spTree>
    <p:extLst>
      <p:ext uri="{BB962C8B-B14F-4D97-AF65-F5344CB8AC3E}">
        <p14:creationId xmlns:p14="http://schemas.microsoft.com/office/powerpoint/2010/main" val="2442133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96275" y="774694"/>
            <a:ext cx="7235345" cy="5865586"/>
            <a:chOff x="1190198" y="992414"/>
            <a:chExt cx="6139544" cy="5165788"/>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557" t="10444" r="36666" b="83025"/>
            <a:stretch/>
          </p:blipFill>
          <p:spPr bwMode="auto">
            <a:xfrm>
              <a:off x="1190198" y="992414"/>
              <a:ext cx="6139544" cy="48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557" t="25865" r="36666" b="10667"/>
            <a:stretch/>
          </p:blipFill>
          <p:spPr bwMode="auto">
            <a:xfrm>
              <a:off x="1190198" y="1415422"/>
              <a:ext cx="6139544" cy="474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bwMode="auto">
          <a:xfrm>
            <a:off x="1175662" y="1970308"/>
            <a:ext cx="6487914" cy="272130"/>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
        <p:nvSpPr>
          <p:cNvPr id="9" name="Title 1"/>
          <p:cNvSpPr>
            <a:spLocks noGrp="1"/>
          </p:cNvSpPr>
          <p:nvPr>
            <p:ph type="title"/>
          </p:nvPr>
        </p:nvSpPr>
        <p:spPr>
          <a:xfrm>
            <a:off x="114300" y="-10204"/>
            <a:ext cx="8890000" cy="804862"/>
          </a:xfrm>
        </p:spPr>
        <p:txBody>
          <a:bodyPr/>
          <a:lstStyle/>
          <a:p>
            <a:r>
              <a:rPr lang="en-US" sz="2400" dirty="0" smtClean="0"/>
              <a:t>Volunteers were more likely to be married, have worked more before joining the firm, have kids, &amp; commute further</a:t>
            </a:r>
            <a:endParaRPr lang="en-US" sz="2400" dirty="0"/>
          </a:p>
        </p:txBody>
      </p:sp>
      <p:sp>
        <p:nvSpPr>
          <p:cNvPr id="18" name="Rectangle 17"/>
          <p:cNvSpPr/>
          <p:nvPr/>
        </p:nvSpPr>
        <p:spPr bwMode="auto">
          <a:xfrm>
            <a:off x="1175662" y="3297151"/>
            <a:ext cx="6487914" cy="262473"/>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
        <p:nvSpPr>
          <p:cNvPr id="19" name="Rectangle 18"/>
          <p:cNvSpPr/>
          <p:nvPr/>
        </p:nvSpPr>
        <p:spPr bwMode="auto">
          <a:xfrm>
            <a:off x="1175662" y="4495793"/>
            <a:ext cx="6487914" cy="478966"/>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
        <p:nvSpPr>
          <p:cNvPr id="21" name="Rectangle 20"/>
          <p:cNvSpPr/>
          <p:nvPr/>
        </p:nvSpPr>
        <p:spPr bwMode="auto">
          <a:xfrm>
            <a:off x="1175662" y="2829066"/>
            <a:ext cx="6487914" cy="468085"/>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Tree>
    <p:extLst>
      <p:ext uri="{BB962C8B-B14F-4D97-AF65-F5344CB8AC3E}">
        <p14:creationId xmlns:p14="http://schemas.microsoft.com/office/powerpoint/2010/main" val="3011602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ct_workers_athome.pdf"/>
          <p:cNvPicPr>
            <a:picLocks noGrp="1" noChangeAspect="1"/>
          </p:cNvPicPr>
          <p:nvPr>
            <p:ph idx="1"/>
          </p:nvPr>
        </p:nvPicPr>
        <p:blipFill>
          <a:blip r:embed="rId2">
            <a:extLst>
              <a:ext uri="{28A0092B-C50C-407E-A947-70E740481C1C}">
                <a14:useLocalDpi xmlns:a14="http://schemas.microsoft.com/office/drawing/2010/main" val="0"/>
              </a:ext>
            </a:extLst>
          </a:blip>
          <a:srcRect l="-16120" r="-16120"/>
          <a:stretch>
            <a:fillRect/>
          </a:stretch>
        </p:blipFill>
        <p:spPr>
          <a:xfrm>
            <a:off x="-1160554" y="552031"/>
            <a:ext cx="11139837" cy="6126480"/>
          </a:xfrm>
        </p:spPr>
      </p:pic>
      <p:sp>
        <p:nvSpPr>
          <p:cNvPr id="2" name="Title 1"/>
          <p:cNvSpPr>
            <a:spLocks noGrp="1"/>
          </p:cNvSpPr>
          <p:nvPr>
            <p:ph type="title"/>
          </p:nvPr>
        </p:nvSpPr>
        <p:spPr>
          <a:xfrm>
            <a:off x="134618" y="73978"/>
            <a:ext cx="8229600" cy="804862"/>
          </a:xfrm>
        </p:spPr>
        <p:txBody>
          <a:bodyPr/>
          <a:lstStyle/>
          <a:p>
            <a:r>
              <a:rPr lang="en-US" dirty="0" smtClean="0">
                <a:latin typeface="+mn-lt"/>
              </a:rPr>
              <a:t>Figure 1: Compliance was about 90%</a:t>
            </a:r>
            <a:endParaRPr lang="en-US" dirty="0">
              <a:latin typeface="+mn-lt"/>
            </a:endParaRPr>
          </a:p>
        </p:txBody>
      </p:sp>
      <p:sp>
        <p:nvSpPr>
          <p:cNvPr id="3" name="TextBox 2"/>
          <p:cNvSpPr txBox="1"/>
          <p:nvPr/>
        </p:nvSpPr>
        <p:spPr>
          <a:xfrm>
            <a:off x="1763486" y="1094303"/>
            <a:ext cx="2547659" cy="707886"/>
          </a:xfrm>
          <a:prstGeom prst="rect">
            <a:avLst/>
          </a:prstGeom>
          <a:noFill/>
        </p:spPr>
        <p:txBody>
          <a:bodyPr wrap="square" rtlCol="0">
            <a:spAutoFit/>
          </a:bodyPr>
          <a:lstStyle/>
          <a:p>
            <a:r>
              <a:rPr lang="en-US" sz="2000" dirty="0" smtClean="0">
                <a:solidFill>
                  <a:srgbClr val="000000"/>
                </a:solidFill>
              </a:rPr>
              <a:t>Experiment starts, December 6</a:t>
            </a:r>
            <a:r>
              <a:rPr lang="en-US" sz="2000" baseline="30000" dirty="0" smtClean="0">
                <a:solidFill>
                  <a:srgbClr val="000000"/>
                </a:solidFill>
              </a:rPr>
              <a:t>th</a:t>
            </a:r>
            <a:r>
              <a:rPr lang="en-US" sz="2000" dirty="0" smtClean="0">
                <a:solidFill>
                  <a:srgbClr val="000000"/>
                </a:solidFill>
              </a:rPr>
              <a:t> 2010</a:t>
            </a:r>
            <a:endParaRPr lang="en-US" sz="2000" dirty="0">
              <a:solidFill>
                <a:srgbClr val="000000"/>
              </a:solidFill>
            </a:endParaRPr>
          </a:p>
        </p:txBody>
      </p:sp>
      <p:sp>
        <p:nvSpPr>
          <p:cNvPr id="6" name="TextBox 5"/>
          <p:cNvSpPr txBox="1"/>
          <p:nvPr/>
        </p:nvSpPr>
        <p:spPr>
          <a:xfrm>
            <a:off x="7184570" y="1094303"/>
            <a:ext cx="1959429" cy="1015663"/>
          </a:xfrm>
          <a:prstGeom prst="rect">
            <a:avLst/>
          </a:prstGeom>
          <a:noFill/>
        </p:spPr>
        <p:txBody>
          <a:bodyPr wrap="square" rtlCol="0">
            <a:spAutoFit/>
          </a:bodyPr>
          <a:lstStyle/>
          <a:p>
            <a:r>
              <a:rPr lang="en-US" sz="2000" dirty="0" smtClean="0">
                <a:solidFill>
                  <a:srgbClr val="000000"/>
                </a:solidFill>
              </a:rPr>
              <a:t>Experiment ends, August 31st</a:t>
            </a:r>
            <a:endParaRPr lang="en-US" sz="2000" dirty="0">
              <a:solidFill>
                <a:srgbClr val="000000"/>
              </a:solidFill>
            </a:endParaRPr>
          </a:p>
        </p:txBody>
      </p:sp>
      <p:sp>
        <p:nvSpPr>
          <p:cNvPr id="4" name="TextBox 3"/>
          <p:cNvSpPr txBox="1"/>
          <p:nvPr/>
        </p:nvSpPr>
        <p:spPr>
          <a:xfrm>
            <a:off x="3755569" y="6344880"/>
            <a:ext cx="601447" cy="307777"/>
          </a:xfrm>
          <a:prstGeom prst="rect">
            <a:avLst/>
          </a:prstGeom>
          <a:noFill/>
        </p:spPr>
        <p:txBody>
          <a:bodyPr wrap="none" rtlCol="0">
            <a:spAutoFit/>
          </a:bodyPr>
          <a:lstStyle/>
          <a:p>
            <a:r>
              <a:rPr lang="en-US" sz="1400" b="0" dirty="0" smtClean="0">
                <a:solidFill>
                  <a:srgbClr val="000000"/>
                </a:solidFill>
              </a:rPr>
              <a:t>(odd)</a:t>
            </a:r>
            <a:endParaRPr lang="en-US" sz="1400" b="0" dirty="0">
              <a:solidFill>
                <a:srgbClr val="000000"/>
              </a:solidFill>
            </a:endParaRPr>
          </a:p>
        </p:txBody>
      </p:sp>
      <p:sp>
        <p:nvSpPr>
          <p:cNvPr id="8" name="TextBox 7"/>
          <p:cNvSpPr txBox="1"/>
          <p:nvPr/>
        </p:nvSpPr>
        <p:spPr>
          <a:xfrm>
            <a:off x="5399312" y="6344880"/>
            <a:ext cx="691215" cy="307777"/>
          </a:xfrm>
          <a:prstGeom prst="rect">
            <a:avLst/>
          </a:prstGeom>
          <a:noFill/>
        </p:spPr>
        <p:txBody>
          <a:bodyPr wrap="none" rtlCol="0">
            <a:spAutoFit/>
          </a:bodyPr>
          <a:lstStyle/>
          <a:p>
            <a:r>
              <a:rPr lang="en-US" sz="1400" b="0" dirty="0" smtClean="0">
                <a:solidFill>
                  <a:srgbClr val="000000"/>
                </a:solidFill>
              </a:rPr>
              <a:t>(even)</a:t>
            </a:r>
            <a:endParaRPr lang="en-US" sz="1400" b="0" dirty="0">
              <a:solidFill>
                <a:srgbClr val="000000"/>
              </a:solidFill>
            </a:endParaRPr>
          </a:p>
        </p:txBody>
      </p:sp>
    </p:spTree>
    <p:extLst>
      <p:ext uri="{BB962C8B-B14F-4D97-AF65-F5344CB8AC3E}">
        <p14:creationId xmlns:p14="http://schemas.microsoft.com/office/powerpoint/2010/main" val="4057610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94140"/>
            <a:ext cx="6763657" cy="804862"/>
          </a:xfrm>
        </p:spPr>
        <p:txBody>
          <a:bodyPr/>
          <a:lstStyle/>
          <a:p>
            <a:r>
              <a:rPr lang="en-US" b="0" dirty="0" smtClean="0"/>
              <a:t>Background on the experiment</a:t>
            </a:r>
            <a:br>
              <a:rPr lang="en-US" b="0" dirty="0" smtClean="0"/>
            </a:br>
            <a:r>
              <a:rPr lang="en-US" dirty="0" smtClean="0"/>
              <a:t/>
            </a:r>
            <a:br>
              <a:rPr lang="en-US" dirty="0" smtClean="0"/>
            </a:br>
            <a:r>
              <a:rPr lang="en-US" dirty="0"/>
              <a:t/>
            </a:r>
            <a:br>
              <a:rPr lang="en-US" dirty="0"/>
            </a:br>
            <a:r>
              <a:rPr lang="en-US" dirty="0" smtClean="0"/>
              <a:t>Impact on the Firm</a:t>
            </a:r>
            <a:br>
              <a:rPr lang="en-US" dirty="0" smtClean="0"/>
            </a:br>
            <a:r>
              <a:rPr lang="en-US" dirty="0"/>
              <a:t/>
            </a:r>
            <a:br>
              <a:rPr lang="en-US" dirty="0"/>
            </a:br>
            <a:r>
              <a:rPr lang="en-US" dirty="0" smtClean="0"/>
              <a:t/>
            </a:r>
            <a:br>
              <a:rPr lang="en-US" dirty="0" smtClean="0"/>
            </a:br>
            <a:r>
              <a:rPr lang="en-US" b="0" dirty="0" smtClean="0"/>
              <a:t>Impact on the employees</a:t>
            </a:r>
            <a:br>
              <a:rPr lang="en-US" b="0" dirty="0" smtClean="0"/>
            </a:br>
            <a:r>
              <a:rPr lang="en-US" b="0" dirty="0" smtClean="0"/>
              <a:t/>
            </a:r>
            <a:br>
              <a:rPr lang="en-US" b="0" dirty="0" smtClean="0"/>
            </a:br>
            <a:r>
              <a:rPr lang="en-US" b="0" dirty="0"/>
              <a:t/>
            </a:r>
            <a:br>
              <a:rPr lang="en-US" b="0" dirty="0"/>
            </a:br>
            <a:r>
              <a:rPr lang="en-US" b="0" dirty="0" smtClean="0"/>
              <a:t>Learning and roll-out</a:t>
            </a:r>
            <a:endParaRPr lang="en-US" b="0" dirty="0"/>
          </a:p>
        </p:txBody>
      </p:sp>
      <p:sp>
        <p:nvSpPr>
          <p:cNvPr id="7" name="Rectangle 6"/>
          <p:cNvSpPr/>
          <p:nvPr/>
        </p:nvSpPr>
        <p:spPr bwMode="auto">
          <a:xfrm>
            <a:off x="362857" y="2202534"/>
            <a:ext cx="7445829" cy="1262742"/>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Tree>
    <p:extLst>
      <p:ext uri="{BB962C8B-B14F-4D97-AF65-F5344CB8AC3E}">
        <p14:creationId xmlns:p14="http://schemas.microsoft.com/office/powerpoint/2010/main" val="873950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ext Box 4"/>
          <p:cNvSpPr txBox="1">
            <a:spLocks noChangeArrowheads="1"/>
          </p:cNvSpPr>
          <p:nvPr/>
        </p:nvSpPr>
        <p:spPr bwMode="auto">
          <a:xfrm>
            <a:off x="-12664" y="5920116"/>
            <a:ext cx="9228421" cy="954107"/>
          </a:xfrm>
          <a:prstGeom prst="rect">
            <a:avLst/>
          </a:prstGeom>
          <a:solidFill>
            <a:schemeClr val="bg1"/>
          </a:solidFill>
          <a:ln w="9525">
            <a:noFill/>
            <a:miter lim="800000"/>
            <a:headEnd/>
            <a:tailEnd/>
          </a:ln>
        </p:spPr>
        <p:txBody>
          <a:bodyPr wrap="square">
            <a:spAutoFit/>
          </a:bodyPr>
          <a:lstStyle/>
          <a:p>
            <a:pPr algn="ctr" defTabSz="912813" eaLnBrk="0" hangingPunct="0"/>
            <a:r>
              <a:rPr lang="en-US" sz="2200" dirty="0" smtClean="0">
                <a:solidFill>
                  <a:srgbClr val="000000"/>
                </a:solidFill>
              </a:rPr>
              <a:t>Management score</a:t>
            </a:r>
            <a:endParaRPr lang="en-US" sz="2200" dirty="0">
              <a:solidFill>
                <a:srgbClr val="000000"/>
              </a:solidFill>
            </a:endParaRPr>
          </a:p>
          <a:p>
            <a:pPr algn="ctr" defTabSz="912813" eaLnBrk="0" hangingPunct="0"/>
            <a:r>
              <a:rPr lang="en-US" sz="1700" dirty="0">
                <a:solidFill>
                  <a:srgbClr val="000000"/>
                </a:solidFill>
              </a:rPr>
              <a:t>R</a:t>
            </a:r>
            <a:r>
              <a:rPr lang="en-US" sz="1700" dirty="0" smtClean="0">
                <a:solidFill>
                  <a:srgbClr val="000000"/>
                </a:solidFill>
              </a:rPr>
              <a:t>andom sample of manufacturing population firms </a:t>
            </a:r>
            <a:r>
              <a:rPr lang="en-US" sz="1700" dirty="0">
                <a:solidFill>
                  <a:srgbClr val="000000"/>
                </a:solidFill>
              </a:rPr>
              <a:t>100 to 5000 </a:t>
            </a:r>
            <a:r>
              <a:rPr lang="en-US" sz="1700" dirty="0" smtClean="0">
                <a:solidFill>
                  <a:srgbClr val="000000"/>
                </a:solidFill>
              </a:rPr>
              <a:t>employees.</a:t>
            </a:r>
            <a:br>
              <a:rPr lang="en-US" sz="1700" dirty="0" smtClean="0">
                <a:solidFill>
                  <a:srgbClr val="000000"/>
                </a:solidFill>
              </a:rPr>
            </a:br>
            <a:r>
              <a:rPr lang="en-US" sz="1700" b="0" dirty="0" smtClean="0">
                <a:solidFill>
                  <a:srgbClr val="000000"/>
                </a:solidFill>
              </a:rPr>
              <a:t>Source:</a:t>
            </a:r>
            <a:r>
              <a:rPr lang="en-US" sz="1700" dirty="0" smtClean="0">
                <a:solidFill>
                  <a:srgbClr val="000000"/>
                </a:solidFill>
              </a:rPr>
              <a:t> </a:t>
            </a:r>
            <a:r>
              <a:rPr lang="en-US" sz="1700" b="0" dirty="0" smtClean="0">
                <a:solidFill>
                  <a:srgbClr val="000000"/>
                </a:solidFill>
              </a:rPr>
              <a:t>Bloom &amp; Van Reenen (2007, QJE); </a:t>
            </a:r>
            <a:r>
              <a:rPr lang="en-US" sz="1600" b="0" dirty="0" smtClean="0">
                <a:solidFill>
                  <a:srgbClr val="000000"/>
                </a:solidFill>
              </a:rPr>
              <a:t>Bloom, Genakos, Sadun &amp; Van </a:t>
            </a:r>
            <a:r>
              <a:rPr lang="en-US" sz="1600" b="0" dirty="0">
                <a:solidFill>
                  <a:srgbClr val="000000"/>
                </a:solidFill>
              </a:rPr>
              <a:t>Reenen (</a:t>
            </a:r>
            <a:r>
              <a:rPr lang="en-US" sz="1600" b="0" dirty="0" smtClean="0">
                <a:solidFill>
                  <a:srgbClr val="000000"/>
                </a:solidFill>
              </a:rPr>
              <a:t>2011, AMP)</a:t>
            </a:r>
            <a:endParaRPr lang="en-US" sz="1600" b="0" dirty="0">
              <a:solidFill>
                <a:srgbClr val="000000"/>
              </a:solidFill>
            </a:endParaRPr>
          </a:p>
        </p:txBody>
      </p:sp>
      <p:sp>
        <p:nvSpPr>
          <p:cNvPr id="67" name="Rectangle 73"/>
          <p:cNvSpPr>
            <a:spLocks noChangeArrowheads="1"/>
          </p:cNvSpPr>
          <p:nvPr/>
        </p:nvSpPr>
        <p:spPr bwMode="auto">
          <a:xfrm>
            <a:off x="2472042" y="735850"/>
            <a:ext cx="6045646" cy="4915884"/>
          </a:xfrm>
          <a:prstGeom prst="rect">
            <a:avLst/>
          </a:prstGeom>
          <a:solidFill>
            <a:srgbClr val="FFFFFF"/>
          </a:solidFill>
          <a:ln w="4">
            <a:solidFill>
              <a:srgbClr val="FFFFFF"/>
            </a:solidFill>
            <a:miter lim="800000"/>
            <a:headEnd/>
            <a:tailEnd/>
          </a:ln>
        </p:spPr>
        <p:txBody>
          <a:bodyPr/>
          <a:lstStyle/>
          <a:p>
            <a:endParaRPr lang="en-US" sz="2000">
              <a:solidFill>
                <a:srgbClr val="000000"/>
              </a:solidFill>
            </a:endParaRPr>
          </a:p>
        </p:txBody>
      </p:sp>
      <p:sp>
        <p:nvSpPr>
          <p:cNvPr id="68" name="Line 74"/>
          <p:cNvSpPr>
            <a:spLocks noChangeShapeType="1"/>
          </p:cNvSpPr>
          <p:nvPr/>
        </p:nvSpPr>
        <p:spPr bwMode="auto">
          <a:xfrm flipV="1">
            <a:off x="2472042" y="735850"/>
            <a:ext cx="0" cy="4921045"/>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 name="Line 75"/>
          <p:cNvSpPr>
            <a:spLocks noChangeShapeType="1"/>
          </p:cNvSpPr>
          <p:nvPr/>
        </p:nvSpPr>
        <p:spPr bwMode="auto">
          <a:xfrm flipV="1">
            <a:off x="3926978" y="735850"/>
            <a:ext cx="0" cy="4921045"/>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0" name="Line 76"/>
          <p:cNvSpPr>
            <a:spLocks noChangeShapeType="1"/>
          </p:cNvSpPr>
          <p:nvPr/>
        </p:nvSpPr>
        <p:spPr bwMode="auto">
          <a:xfrm flipV="1">
            <a:off x="5387291" y="735850"/>
            <a:ext cx="0" cy="4921045"/>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 name="Line 77"/>
          <p:cNvSpPr>
            <a:spLocks noChangeShapeType="1"/>
          </p:cNvSpPr>
          <p:nvPr/>
        </p:nvSpPr>
        <p:spPr bwMode="auto">
          <a:xfrm flipV="1">
            <a:off x="6844916" y="735850"/>
            <a:ext cx="0" cy="4921045"/>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2" name="Line 78"/>
          <p:cNvSpPr>
            <a:spLocks noChangeShapeType="1"/>
          </p:cNvSpPr>
          <p:nvPr/>
        </p:nvSpPr>
        <p:spPr bwMode="auto">
          <a:xfrm flipV="1">
            <a:off x="8299852" y="735850"/>
            <a:ext cx="0" cy="4921045"/>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3" name="Rectangle 79"/>
          <p:cNvSpPr>
            <a:spLocks noChangeArrowheads="1"/>
          </p:cNvSpPr>
          <p:nvPr/>
        </p:nvSpPr>
        <p:spPr bwMode="auto">
          <a:xfrm>
            <a:off x="2472042" y="968097"/>
            <a:ext cx="5445923"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74" name="Rectangle 80"/>
          <p:cNvSpPr>
            <a:spLocks noChangeArrowheads="1"/>
          </p:cNvSpPr>
          <p:nvPr/>
        </p:nvSpPr>
        <p:spPr bwMode="auto">
          <a:xfrm>
            <a:off x="2472042" y="1195182"/>
            <a:ext cx="4582643" cy="139348"/>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75" name="Rectangle 81"/>
          <p:cNvSpPr>
            <a:spLocks noChangeArrowheads="1"/>
          </p:cNvSpPr>
          <p:nvPr/>
        </p:nvSpPr>
        <p:spPr bwMode="auto">
          <a:xfrm>
            <a:off x="2472042" y="1422267"/>
            <a:ext cx="4577264"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76" name="Rectangle 82"/>
          <p:cNvSpPr>
            <a:spLocks noChangeArrowheads="1"/>
          </p:cNvSpPr>
          <p:nvPr/>
        </p:nvSpPr>
        <p:spPr bwMode="auto">
          <a:xfrm>
            <a:off x="2472042" y="1651934"/>
            <a:ext cx="4345980" cy="136768"/>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77" name="Rectangle 83"/>
          <p:cNvSpPr>
            <a:spLocks noChangeArrowheads="1"/>
          </p:cNvSpPr>
          <p:nvPr/>
        </p:nvSpPr>
        <p:spPr bwMode="auto">
          <a:xfrm>
            <a:off x="2472042" y="1879019"/>
            <a:ext cx="4138902"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78" name="Rectangle 84"/>
          <p:cNvSpPr>
            <a:spLocks noChangeArrowheads="1"/>
          </p:cNvSpPr>
          <p:nvPr/>
        </p:nvSpPr>
        <p:spPr bwMode="auto">
          <a:xfrm>
            <a:off x="2472042" y="2106105"/>
            <a:ext cx="3081989" cy="129026"/>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79" name="Rectangle 85"/>
          <p:cNvSpPr>
            <a:spLocks noChangeArrowheads="1"/>
          </p:cNvSpPr>
          <p:nvPr/>
        </p:nvSpPr>
        <p:spPr bwMode="auto">
          <a:xfrm>
            <a:off x="2472042" y="2333190"/>
            <a:ext cx="3076610"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0" name="Rectangle 86"/>
          <p:cNvSpPr>
            <a:spLocks noChangeArrowheads="1"/>
          </p:cNvSpPr>
          <p:nvPr/>
        </p:nvSpPr>
        <p:spPr bwMode="auto">
          <a:xfrm>
            <a:off x="2472042" y="2562855"/>
            <a:ext cx="3055095" cy="129026"/>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1" name="Rectangle 87"/>
          <p:cNvSpPr>
            <a:spLocks noChangeArrowheads="1"/>
          </p:cNvSpPr>
          <p:nvPr/>
        </p:nvSpPr>
        <p:spPr bwMode="auto">
          <a:xfrm>
            <a:off x="2472042" y="2789941"/>
            <a:ext cx="3038959"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2" name="Rectangle 88"/>
          <p:cNvSpPr>
            <a:spLocks noChangeArrowheads="1"/>
          </p:cNvSpPr>
          <p:nvPr/>
        </p:nvSpPr>
        <p:spPr bwMode="auto">
          <a:xfrm>
            <a:off x="2472042" y="3011865"/>
            <a:ext cx="2385449" cy="139348"/>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3" name="Rectangle 89"/>
          <p:cNvSpPr>
            <a:spLocks noChangeArrowheads="1"/>
          </p:cNvSpPr>
          <p:nvPr/>
        </p:nvSpPr>
        <p:spPr bwMode="auto">
          <a:xfrm>
            <a:off x="2472042" y="3241532"/>
            <a:ext cx="2347798"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4" name="Rectangle 90"/>
          <p:cNvSpPr>
            <a:spLocks noChangeArrowheads="1"/>
          </p:cNvSpPr>
          <p:nvPr/>
        </p:nvSpPr>
        <p:spPr bwMode="auto">
          <a:xfrm>
            <a:off x="2472042" y="3468617"/>
            <a:ext cx="2151475" cy="139348"/>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5" name="Rectangle 91"/>
          <p:cNvSpPr>
            <a:spLocks noChangeArrowheads="1"/>
          </p:cNvSpPr>
          <p:nvPr/>
        </p:nvSpPr>
        <p:spPr bwMode="auto">
          <a:xfrm>
            <a:off x="2472042" y="3695703"/>
            <a:ext cx="2095000"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6" name="Rectangle 92"/>
          <p:cNvSpPr>
            <a:spLocks noChangeArrowheads="1"/>
          </p:cNvSpPr>
          <p:nvPr/>
        </p:nvSpPr>
        <p:spPr bwMode="auto">
          <a:xfrm>
            <a:off x="2472042" y="3925368"/>
            <a:ext cx="1949775" cy="13160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7" name="Rectangle 93"/>
          <p:cNvSpPr>
            <a:spLocks noChangeArrowheads="1"/>
          </p:cNvSpPr>
          <p:nvPr/>
        </p:nvSpPr>
        <p:spPr bwMode="auto">
          <a:xfrm>
            <a:off x="2472042" y="4152453"/>
            <a:ext cx="1662015"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8" name="Rectangle 94"/>
          <p:cNvSpPr>
            <a:spLocks noChangeArrowheads="1"/>
          </p:cNvSpPr>
          <p:nvPr/>
        </p:nvSpPr>
        <p:spPr bwMode="auto">
          <a:xfrm>
            <a:off x="2472042" y="4379539"/>
            <a:ext cx="1151039" cy="129026"/>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89" name="Rectangle 95"/>
          <p:cNvSpPr>
            <a:spLocks noChangeArrowheads="1"/>
          </p:cNvSpPr>
          <p:nvPr/>
        </p:nvSpPr>
        <p:spPr bwMode="auto">
          <a:xfrm>
            <a:off x="2472042" y="4606624"/>
            <a:ext cx="949339"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90" name="Rectangle 96"/>
          <p:cNvSpPr>
            <a:spLocks noChangeArrowheads="1"/>
          </p:cNvSpPr>
          <p:nvPr/>
        </p:nvSpPr>
        <p:spPr bwMode="auto">
          <a:xfrm>
            <a:off x="2472042" y="4836291"/>
            <a:ext cx="793357" cy="129026"/>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91" name="Rectangle 97"/>
          <p:cNvSpPr>
            <a:spLocks noChangeArrowheads="1"/>
          </p:cNvSpPr>
          <p:nvPr/>
        </p:nvSpPr>
        <p:spPr bwMode="auto">
          <a:xfrm>
            <a:off x="2472042" y="5058215"/>
            <a:ext cx="785289" cy="134187"/>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92" name="Rectangle 98"/>
          <p:cNvSpPr>
            <a:spLocks noChangeArrowheads="1"/>
          </p:cNvSpPr>
          <p:nvPr/>
        </p:nvSpPr>
        <p:spPr bwMode="auto">
          <a:xfrm>
            <a:off x="2472042" y="5285300"/>
            <a:ext cx="489461" cy="139348"/>
          </a:xfrm>
          <a:prstGeom prst="rect">
            <a:avLst/>
          </a:prstGeom>
          <a:solidFill>
            <a:srgbClr val="1A476F"/>
          </a:solidFill>
          <a:ln w="0">
            <a:solidFill>
              <a:srgbClr val="1A476F"/>
            </a:solidFill>
            <a:miter lim="800000"/>
            <a:headEnd/>
            <a:tailEnd/>
          </a:ln>
        </p:spPr>
        <p:txBody>
          <a:bodyPr/>
          <a:lstStyle/>
          <a:p>
            <a:endParaRPr lang="en-US" sz="2000">
              <a:solidFill>
                <a:srgbClr val="000000"/>
              </a:solidFill>
            </a:endParaRPr>
          </a:p>
        </p:txBody>
      </p:sp>
      <p:sp>
        <p:nvSpPr>
          <p:cNvPr id="93" name="Line 99"/>
          <p:cNvSpPr>
            <a:spLocks noChangeShapeType="1"/>
          </p:cNvSpPr>
          <p:nvPr/>
        </p:nvSpPr>
        <p:spPr bwMode="auto">
          <a:xfrm>
            <a:off x="2472042" y="5613353"/>
            <a:ext cx="60456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4" name="Line 100"/>
          <p:cNvSpPr>
            <a:spLocks noChangeShapeType="1"/>
          </p:cNvSpPr>
          <p:nvPr/>
        </p:nvSpPr>
        <p:spPr bwMode="auto">
          <a:xfrm>
            <a:off x="2472042" y="5613353"/>
            <a:ext cx="0" cy="8515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 name="Rectangle 101"/>
          <p:cNvSpPr>
            <a:spLocks noChangeArrowheads="1"/>
          </p:cNvSpPr>
          <p:nvPr/>
        </p:nvSpPr>
        <p:spPr bwMode="auto">
          <a:xfrm>
            <a:off x="2321439" y="5737217"/>
            <a:ext cx="602865"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2.6</a:t>
            </a:r>
          </a:p>
        </p:txBody>
      </p:sp>
      <p:sp>
        <p:nvSpPr>
          <p:cNvPr id="96" name="Line 102"/>
          <p:cNvSpPr>
            <a:spLocks noChangeShapeType="1"/>
          </p:cNvSpPr>
          <p:nvPr/>
        </p:nvSpPr>
        <p:spPr bwMode="auto">
          <a:xfrm>
            <a:off x="3926978" y="5613353"/>
            <a:ext cx="0" cy="8515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7" name="Rectangle 103"/>
          <p:cNvSpPr>
            <a:spLocks noChangeArrowheads="1"/>
          </p:cNvSpPr>
          <p:nvPr/>
        </p:nvSpPr>
        <p:spPr bwMode="auto">
          <a:xfrm>
            <a:off x="3776375" y="5737217"/>
            <a:ext cx="602865"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2.8</a:t>
            </a:r>
          </a:p>
        </p:txBody>
      </p:sp>
      <p:sp>
        <p:nvSpPr>
          <p:cNvPr id="98" name="Line 104"/>
          <p:cNvSpPr>
            <a:spLocks noChangeShapeType="1"/>
          </p:cNvSpPr>
          <p:nvPr/>
        </p:nvSpPr>
        <p:spPr bwMode="auto">
          <a:xfrm>
            <a:off x="5387291" y="5613353"/>
            <a:ext cx="0" cy="8515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9" name="Rectangle 105"/>
          <p:cNvSpPr>
            <a:spLocks noChangeArrowheads="1"/>
          </p:cNvSpPr>
          <p:nvPr/>
        </p:nvSpPr>
        <p:spPr bwMode="auto">
          <a:xfrm>
            <a:off x="5330816" y="5737217"/>
            <a:ext cx="241690"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a:t>
            </a:r>
          </a:p>
        </p:txBody>
      </p:sp>
      <p:sp>
        <p:nvSpPr>
          <p:cNvPr id="100" name="Line 106"/>
          <p:cNvSpPr>
            <a:spLocks noChangeShapeType="1"/>
          </p:cNvSpPr>
          <p:nvPr/>
        </p:nvSpPr>
        <p:spPr bwMode="auto">
          <a:xfrm>
            <a:off x="6844916" y="5613353"/>
            <a:ext cx="0" cy="8515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 name="Rectangle 107"/>
          <p:cNvSpPr>
            <a:spLocks noChangeArrowheads="1"/>
          </p:cNvSpPr>
          <p:nvPr/>
        </p:nvSpPr>
        <p:spPr bwMode="auto">
          <a:xfrm>
            <a:off x="6694312" y="5737217"/>
            <a:ext cx="602865"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3.2</a:t>
            </a:r>
          </a:p>
        </p:txBody>
      </p:sp>
      <p:sp>
        <p:nvSpPr>
          <p:cNvPr id="102" name="Line 108"/>
          <p:cNvSpPr>
            <a:spLocks noChangeShapeType="1"/>
          </p:cNvSpPr>
          <p:nvPr/>
        </p:nvSpPr>
        <p:spPr bwMode="auto">
          <a:xfrm>
            <a:off x="8299852" y="5613353"/>
            <a:ext cx="0" cy="8515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 name="Rectangle 109"/>
          <p:cNvSpPr>
            <a:spLocks noChangeArrowheads="1"/>
          </p:cNvSpPr>
          <p:nvPr/>
        </p:nvSpPr>
        <p:spPr bwMode="auto">
          <a:xfrm>
            <a:off x="8149249" y="5737217"/>
            <a:ext cx="602865"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3.4</a:t>
            </a:r>
          </a:p>
        </p:txBody>
      </p:sp>
      <p:sp>
        <p:nvSpPr>
          <p:cNvPr id="105" name="Line 111"/>
          <p:cNvSpPr>
            <a:spLocks noChangeShapeType="1"/>
          </p:cNvSpPr>
          <p:nvPr/>
        </p:nvSpPr>
        <p:spPr bwMode="auto">
          <a:xfrm flipV="1">
            <a:off x="2472042" y="735850"/>
            <a:ext cx="0" cy="4921045"/>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6" name="Rectangle 112"/>
          <p:cNvSpPr>
            <a:spLocks noChangeArrowheads="1"/>
          </p:cNvSpPr>
          <p:nvPr/>
        </p:nvSpPr>
        <p:spPr bwMode="auto">
          <a:xfrm>
            <a:off x="1761326" y="903648"/>
            <a:ext cx="605581"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US</a:t>
            </a:r>
          </a:p>
        </p:txBody>
      </p:sp>
      <p:sp>
        <p:nvSpPr>
          <p:cNvPr id="107" name="Rectangle 113"/>
          <p:cNvSpPr>
            <a:spLocks noChangeArrowheads="1"/>
          </p:cNvSpPr>
          <p:nvPr/>
        </p:nvSpPr>
        <p:spPr bwMode="auto">
          <a:xfrm>
            <a:off x="1182903" y="1131021"/>
            <a:ext cx="1184004"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Japan</a:t>
            </a:r>
          </a:p>
        </p:txBody>
      </p:sp>
      <p:sp>
        <p:nvSpPr>
          <p:cNvPr id="108" name="Rectangle 114"/>
          <p:cNvSpPr>
            <a:spLocks noChangeArrowheads="1"/>
          </p:cNvSpPr>
          <p:nvPr/>
        </p:nvSpPr>
        <p:spPr bwMode="auto">
          <a:xfrm>
            <a:off x="582753" y="1358394"/>
            <a:ext cx="1784154"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Germany</a:t>
            </a:r>
          </a:p>
        </p:txBody>
      </p:sp>
      <p:sp>
        <p:nvSpPr>
          <p:cNvPr id="109" name="Rectangle 115"/>
          <p:cNvSpPr>
            <a:spLocks noChangeArrowheads="1"/>
          </p:cNvSpPr>
          <p:nvPr/>
        </p:nvSpPr>
        <p:spPr bwMode="auto">
          <a:xfrm>
            <a:off x="794570" y="1585766"/>
            <a:ext cx="1572337"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Sweden</a:t>
            </a:r>
          </a:p>
        </p:txBody>
      </p:sp>
      <p:sp>
        <p:nvSpPr>
          <p:cNvPr id="110" name="Rectangle 116"/>
          <p:cNvSpPr>
            <a:spLocks noChangeArrowheads="1"/>
          </p:cNvSpPr>
          <p:nvPr/>
        </p:nvSpPr>
        <p:spPr bwMode="auto">
          <a:xfrm>
            <a:off x="843451" y="1813139"/>
            <a:ext cx="1523456"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Canada</a:t>
            </a:r>
          </a:p>
        </p:txBody>
      </p:sp>
      <p:sp>
        <p:nvSpPr>
          <p:cNvPr id="111" name="Rectangle 117"/>
          <p:cNvSpPr>
            <a:spLocks noChangeArrowheads="1"/>
          </p:cNvSpPr>
          <p:nvPr/>
        </p:nvSpPr>
        <p:spPr bwMode="auto">
          <a:xfrm>
            <a:off x="675084" y="2040511"/>
            <a:ext cx="1691824"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Australia</a:t>
            </a:r>
          </a:p>
        </p:txBody>
      </p:sp>
      <p:sp>
        <p:nvSpPr>
          <p:cNvPr id="112" name="Rectangle 118"/>
          <p:cNvSpPr>
            <a:spLocks noChangeArrowheads="1"/>
          </p:cNvSpPr>
          <p:nvPr/>
        </p:nvSpPr>
        <p:spPr bwMode="auto">
          <a:xfrm>
            <a:off x="1761326" y="2267884"/>
            <a:ext cx="605581"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UK</a:t>
            </a:r>
          </a:p>
        </p:txBody>
      </p:sp>
      <p:sp>
        <p:nvSpPr>
          <p:cNvPr id="113" name="Rectangle 119"/>
          <p:cNvSpPr>
            <a:spLocks noChangeArrowheads="1"/>
          </p:cNvSpPr>
          <p:nvPr/>
        </p:nvSpPr>
        <p:spPr bwMode="auto">
          <a:xfrm>
            <a:off x="1571234" y="2495257"/>
            <a:ext cx="795673"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Italy</a:t>
            </a:r>
          </a:p>
        </p:txBody>
      </p:sp>
      <p:sp>
        <p:nvSpPr>
          <p:cNvPr id="114" name="Rectangle 120"/>
          <p:cNvSpPr>
            <a:spLocks noChangeArrowheads="1"/>
          </p:cNvSpPr>
          <p:nvPr/>
        </p:nvSpPr>
        <p:spPr bwMode="auto">
          <a:xfrm>
            <a:off x="1014536" y="2722629"/>
            <a:ext cx="1352372"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France</a:t>
            </a:r>
          </a:p>
        </p:txBody>
      </p:sp>
      <p:sp>
        <p:nvSpPr>
          <p:cNvPr id="115" name="Rectangle 121"/>
          <p:cNvSpPr>
            <a:spLocks noChangeArrowheads="1"/>
          </p:cNvSpPr>
          <p:nvPr/>
        </p:nvSpPr>
        <p:spPr bwMode="auto">
          <a:xfrm>
            <a:off x="-196626" y="2950002"/>
            <a:ext cx="2563534"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dirty="0" smtClean="0">
                <a:solidFill>
                  <a:srgbClr val="000000"/>
                </a:solidFill>
              </a:rPr>
              <a:t>New </a:t>
            </a:r>
            <a:r>
              <a:rPr lang="en-US" sz="2000" dirty="0">
                <a:solidFill>
                  <a:srgbClr val="000000"/>
                </a:solidFill>
              </a:rPr>
              <a:t>Zealand</a:t>
            </a:r>
          </a:p>
        </p:txBody>
      </p:sp>
      <p:sp>
        <p:nvSpPr>
          <p:cNvPr id="116" name="Rectangle 122"/>
          <p:cNvSpPr>
            <a:spLocks noChangeArrowheads="1"/>
          </p:cNvSpPr>
          <p:nvPr/>
        </p:nvSpPr>
        <p:spPr bwMode="auto">
          <a:xfrm>
            <a:off x="990094" y="3177374"/>
            <a:ext cx="1376814"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Mexico</a:t>
            </a:r>
          </a:p>
        </p:txBody>
      </p:sp>
      <p:sp>
        <p:nvSpPr>
          <p:cNvPr id="117" name="Rectangle 123"/>
          <p:cNvSpPr>
            <a:spLocks noChangeArrowheads="1"/>
          </p:cNvSpPr>
          <p:nvPr/>
        </p:nvSpPr>
        <p:spPr bwMode="auto">
          <a:xfrm>
            <a:off x="1011818" y="3404747"/>
            <a:ext cx="1355089"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Poland</a:t>
            </a:r>
          </a:p>
        </p:txBody>
      </p:sp>
      <p:sp>
        <p:nvSpPr>
          <p:cNvPr id="118" name="Rectangle 124"/>
          <p:cNvSpPr>
            <a:spLocks noChangeArrowheads="1"/>
          </p:cNvSpPr>
          <p:nvPr/>
        </p:nvSpPr>
        <p:spPr bwMode="auto">
          <a:xfrm>
            <a:off x="-1255713" y="3632120"/>
            <a:ext cx="3622621"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dirty="0" smtClean="0">
                <a:solidFill>
                  <a:srgbClr val="000000"/>
                </a:solidFill>
              </a:rPr>
              <a:t>Republic </a:t>
            </a:r>
            <a:r>
              <a:rPr lang="en-US" sz="2000" dirty="0">
                <a:solidFill>
                  <a:srgbClr val="000000"/>
                </a:solidFill>
              </a:rPr>
              <a:t>of Ireland</a:t>
            </a:r>
          </a:p>
        </p:txBody>
      </p:sp>
      <p:sp>
        <p:nvSpPr>
          <p:cNvPr id="119" name="Rectangle 125"/>
          <p:cNvSpPr>
            <a:spLocks noChangeArrowheads="1"/>
          </p:cNvSpPr>
          <p:nvPr/>
        </p:nvSpPr>
        <p:spPr bwMode="auto">
          <a:xfrm>
            <a:off x="748405" y="3859492"/>
            <a:ext cx="1618502"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Portugal</a:t>
            </a:r>
          </a:p>
        </p:txBody>
      </p:sp>
      <p:sp>
        <p:nvSpPr>
          <p:cNvPr id="120" name="Rectangle 126"/>
          <p:cNvSpPr>
            <a:spLocks noChangeArrowheads="1"/>
          </p:cNvSpPr>
          <p:nvPr/>
        </p:nvSpPr>
        <p:spPr bwMode="auto">
          <a:xfrm>
            <a:off x="1372995" y="4086865"/>
            <a:ext cx="993912"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Chile</a:t>
            </a:r>
          </a:p>
        </p:txBody>
      </p:sp>
      <p:sp>
        <p:nvSpPr>
          <p:cNvPr id="121" name="Rectangle 127"/>
          <p:cNvSpPr>
            <a:spLocks noChangeArrowheads="1"/>
          </p:cNvSpPr>
          <p:nvPr/>
        </p:nvSpPr>
        <p:spPr bwMode="auto">
          <a:xfrm>
            <a:off x="506715" y="4314237"/>
            <a:ext cx="1860193"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Argentina</a:t>
            </a:r>
          </a:p>
        </p:txBody>
      </p:sp>
      <p:sp>
        <p:nvSpPr>
          <p:cNvPr id="122" name="Rectangle 128"/>
          <p:cNvSpPr>
            <a:spLocks noChangeArrowheads="1"/>
          </p:cNvSpPr>
          <p:nvPr/>
        </p:nvSpPr>
        <p:spPr bwMode="auto">
          <a:xfrm>
            <a:off x="943928" y="4541610"/>
            <a:ext cx="1422979"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Greece</a:t>
            </a:r>
          </a:p>
        </p:txBody>
      </p:sp>
      <p:sp>
        <p:nvSpPr>
          <p:cNvPr id="123" name="Rectangle 129"/>
          <p:cNvSpPr>
            <a:spLocks noChangeArrowheads="1"/>
          </p:cNvSpPr>
          <p:nvPr/>
        </p:nvSpPr>
        <p:spPr bwMode="auto">
          <a:xfrm>
            <a:off x="1277948" y="4768983"/>
            <a:ext cx="1088960"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Brazil</a:t>
            </a:r>
          </a:p>
        </p:txBody>
      </p:sp>
      <p:sp>
        <p:nvSpPr>
          <p:cNvPr id="124" name="Rectangle 130"/>
          <p:cNvSpPr>
            <a:spLocks noChangeArrowheads="1"/>
          </p:cNvSpPr>
          <p:nvPr/>
        </p:nvSpPr>
        <p:spPr bwMode="auto">
          <a:xfrm>
            <a:off x="1229067" y="4996347"/>
            <a:ext cx="1137841"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rPr>
              <a:t>China</a:t>
            </a:r>
          </a:p>
        </p:txBody>
      </p:sp>
      <p:sp>
        <p:nvSpPr>
          <p:cNvPr id="125" name="Rectangle 131"/>
          <p:cNvSpPr>
            <a:spLocks noChangeArrowheads="1"/>
          </p:cNvSpPr>
          <p:nvPr/>
        </p:nvSpPr>
        <p:spPr bwMode="auto">
          <a:xfrm>
            <a:off x="1424590" y="5209272"/>
            <a:ext cx="942317" cy="5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dirty="0">
                <a:solidFill>
                  <a:srgbClr val="000000"/>
                </a:solidFill>
              </a:rPr>
              <a:t>India</a:t>
            </a:r>
          </a:p>
        </p:txBody>
      </p:sp>
      <p:sp>
        <p:nvSpPr>
          <p:cNvPr id="115715" name="Text Box 3"/>
          <p:cNvSpPr txBox="1">
            <a:spLocks noChangeArrowheads="1"/>
          </p:cNvSpPr>
          <p:nvPr/>
        </p:nvSpPr>
        <p:spPr bwMode="auto">
          <a:xfrm>
            <a:off x="62821" y="-50800"/>
            <a:ext cx="9152014" cy="954089"/>
          </a:xfrm>
          <a:prstGeom prst="rect">
            <a:avLst/>
          </a:prstGeom>
          <a:noFill/>
          <a:ln w="9525">
            <a:noFill/>
            <a:miter lim="800000"/>
            <a:headEnd/>
            <a:tailEnd/>
          </a:ln>
        </p:spPr>
        <p:txBody>
          <a:bodyPr wrap="square" lIns="0" tIns="45711" rIns="91420" bIns="45711">
            <a:spAutoFit/>
          </a:bodyPr>
          <a:lstStyle/>
          <a:p>
            <a:pPr marL="4763" indent="-4763" defTabSz="912813">
              <a:spcBef>
                <a:spcPct val="50000"/>
              </a:spcBef>
            </a:pPr>
            <a:r>
              <a:rPr lang="en-GB" sz="2800" dirty="0" smtClean="0">
                <a:solidFill>
                  <a:srgbClr val="000000"/>
                </a:solidFill>
              </a:rPr>
              <a:t>One motivation for looking at management is that country management scores are correlated with GDP</a:t>
            </a:r>
            <a:endParaRPr lang="en-GB" sz="2800" dirty="0">
              <a:solidFill>
                <a:srgbClr val="000000"/>
              </a:solidFill>
            </a:endParaRPr>
          </a:p>
        </p:txBody>
      </p:sp>
    </p:spTree>
    <p:custDataLst>
      <p:tags r:id="rId1"/>
    </p:custDataLst>
    <p:extLst>
      <p:ext uri="{BB962C8B-B14F-4D97-AF65-F5344CB8AC3E}">
        <p14:creationId xmlns:p14="http://schemas.microsoft.com/office/powerpoint/2010/main" val="255999226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680" y="54432"/>
            <a:ext cx="8618006" cy="411162"/>
          </a:xfrm>
        </p:spPr>
        <p:txBody>
          <a:bodyPr/>
          <a:lstStyle/>
          <a:p>
            <a:r>
              <a:rPr lang="en-US" dirty="0" smtClean="0"/>
              <a:t>My prior for the impact on worker performance was negative, in part because of stories like this</a:t>
            </a:r>
            <a:endParaRPr lang="en-US" dirty="0"/>
          </a:p>
        </p:txBody>
      </p:sp>
      <p:grpSp>
        <p:nvGrpSpPr>
          <p:cNvPr id="2" name="Group 1"/>
          <p:cNvGrpSpPr/>
          <p:nvPr/>
        </p:nvGrpSpPr>
        <p:grpSpPr>
          <a:xfrm>
            <a:off x="338838" y="1029699"/>
            <a:ext cx="8284461" cy="5828301"/>
            <a:chOff x="338839" y="1029699"/>
            <a:chExt cx="6920062" cy="452204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75" t="18592" r="39563" b="62324"/>
            <a:stretch/>
          </p:blipFill>
          <p:spPr bwMode="auto">
            <a:xfrm>
              <a:off x="338839" y="1029699"/>
              <a:ext cx="6920062" cy="14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75" t="52304" r="39563" b="7606"/>
            <a:stretch/>
          </p:blipFill>
          <p:spPr bwMode="auto">
            <a:xfrm>
              <a:off x="338839" y="2409396"/>
              <a:ext cx="6920062" cy="31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4287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28" y="65056"/>
            <a:ext cx="9180872" cy="385881"/>
          </a:xfrm>
        </p:spPr>
        <p:txBody>
          <a:bodyPr/>
          <a:lstStyle/>
          <a:p>
            <a:r>
              <a:rPr lang="en-US" dirty="0" smtClean="0"/>
              <a:t>And the perception of working from home in the US also seems poor -  e.g. top Google image search</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9" t="23850" r="87535" b="67324"/>
          <a:stretch/>
        </p:blipFill>
        <p:spPr bwMode="auto">
          <a:xfrm>
            <a:off x="-193568" y="1023251"/>
            <a:ext cx="1815921" cy="60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53" t="25164"/>
          <a:stretch/>
        </p:blipFill>
        <p:spPr bwMode="auto">
          <a:xfrm>
            <a:off x="39507" y="1628558"/>
            <a:ext cx="9569002" cy="51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87" y="156106"/>
            <a:ext cx="9535885" cy="804862"/>
          </a:xfrm>
        </p:spPr>
        <p:txBody>
          <a:bodyPr/>
          <a:lstStyle/>
          <a:p>
            <a:r>
              <a:rPr lang="en-US" dirty="0" smtClean="0"/>
              <a:t>In fact calls rose by 11.7% when working at home</a:t>
            </a:r>
            <a:endParaRPr lang="en-US" dirty="0"/>
          </a:p>
        </p:txBody>
      </p:sp>
      <p:pic>
        <p:nvPicPr>
          <p:cNvPr id="8" name="Content Placeholder 4" descr="perform1.pdf"/>
          <p:cNvPicPr>
            <a:picLocks noGrp="1" noChangeAspect="1"/>
          </p:cNvPicPr>
          <p:nvPr>
            <p:ph idx="1"/>
          </p:nvPr>
        </p:nvPicPr>
        <p:blipFill>
          <a:blip r:embed="rId2" cstate="screen">
            <a:extLst>
              <a:ext uri="{28A0092B-C50C-407E-A947-70E740481C1C}">
                <a14:useLocalDpi xmlns:a14="http://schemas.microsoft.com/office/drawing/2010/main"/>
              </a:ext>
            </a:extLst>
          </a:blip>
          <a:srcRect l="-16120" r="-16120"/>
          <a:stretch>
            <a:fillRect/>
          </a:stretch>
        </p:blipFill>
        <p:spPr>
          <a:xfrm>
            <a:off x="-803992" y="796936"/>
            <a:ext cx="10383998" cy="5710799"/>
          </a:xfrm>
        </p:spPr>
      </p:pic>
    </p:spTree>
    <p:extLst>
      <p:ext uri="{BB962C8B-B14F-4D97-AF65-F5344CB8AC3E}">
        <p14:creationId xmlns:p14="http://schemas.microsoft.com/office/powerpoint/2010/main" val="1683372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4" y="56928"/>
            <a:ext cx="8875480" cy="804862"/>
          </a:xfrm>
        </p:spPr>
        <p:txBody>
          <a:bodyPr/>
          <a:lstStyle/>
          <a:p>
            <a:r>
              <a:rPr lang="en-US" dirty="0" smtClean="0"/>
              <a:t>Working from home led to 11.7% more calls, 3.4% from more calls taken per minute and 8.4% from more minutes on the phone</a:t>
            </a:r>
            <a:endParaRPr lang="en-US" dirty="0"/>
          </a:p>
        </p:txBody>
      </p:sp>
      <p:grpSp>
        <p:nvGrpSpPr>
          <p:cNvPr id="3" name="Group 2"/>
          <p:cNvGrpSpPr/>
          <p:nvPr/>
        </p:nvGrpSpPr>
        <p:grpSpPr>
          <a:xfrm>
            <a:off x="1611060" y="1393370"/>
            <a:ext cx="6640303" cy="4746174"/>
            <a:chOff x="2318640" y="1393370"/>
            <a:chExt cx="5105399" cy="3167744"/>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76" t="20095" r="8453" b="51399"/>
            <a:stretch/>
          </p:blipFill>
          <p:spPr bwMode="auto">
            <a:xfrm>
              <a:off x="2318640" y="1393370"/>
              <a:ext cx="5105399" cy="223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76" t="78499" r="8453" b="11907"/>
            <a:stretch/>
          </p:blipFill>
          <p:spPr bwMode="auto">
            <a:xfrm>
              <a:off x="2318640" y="3809999"/>
              <a:ext cx="5105399" cy="75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bwMode="auto">
          <a:xfrm>
            <a:off x="3519680" y="1537311"/>
            <a:ext cx="2358597" cy="4753434"/>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dirty="0" smtClean="0">
              <a:solidFill>
                <a:srgbClr val="000000"/>
              </a:solidFill>
            </a:endParaRPr>
          </a:p>
        </p:txBody>
      </p:sp>
      <p:sp>
        <p:nvSpPr>
          <p:cNvPr id="8" name="Rectangle 7"/>
          <p:cNvSpPr/>
          <p:nvPr/>
        </p:nvSpPr>
        <p:spPr bwMode="auto">
          <a:xfrm>
            <a:off x="5714992" y="1549394"/>
            <a:ext cx="2536370" cy="4753434"/>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
        <p:nvSpPr>
          <p:cNvPr id="9" name="TextBox 8"/>
          <p:cNvSpPr txBox="1"/>
          <p:nvPr/>
        </p:nvSpPr>
        <p:spPr>
          <a:xfrm>
            <a:off x="0" y="6248398"/>
            <a:ext cx="8752114" cy="584775"/>
          </a:xfrm>
          <a:prstGeom prst="rect">
            <a:avLst/>
          </a:prstGeom>
          <a:noFill/>
        </p:spPr>
        <p:txBody>
          <a:bodyPr wrap="square" rtlCol="0">
            <a:spAutoFit/>
          </a:bodyPr>
          <a:lstStyle/>
          <a:p>
            <a:r>
              <a:rPr lang="en-US" sz="1600" b="0" dirty="0" smtClean="0">
                <a:solidFill>
                  <a:srgbClr val="000000"/>
                </a:solidFill>
              </a:rPr>
              <a:t>All regressions include a full set of individual and week fixed effects, with standard errors clustered by individual. Treatment=even birthday. </a:t>
            </a:r>
            <a:endParaRPr lang="en-US" sz="1600" b="0" dirty="0">
              <a:solidFill>
                <a:srgbClr val="000000"/>
              </a:solidFill>
            </a:endParaRPr>
          </a:p>
        </p:txBody>
      </p:sp>
    </p:spTree>
    <p:extLst>
      <p:ext uri="{BB962C8B-B14F-4D97-AF65-F5344CB8AC3E}">
        <p14:creationId xmlns:p14="http://schemas.microsoft.com/office/powerpoint/2010/main" val="67971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0500" y="1620319"/>
            <a:ext cx="8866414" cy="4071259"/>
            <a:chOff x="190500" y="1502227"/>
            <a:chExt cx="7418615" cy="2884716"/>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90" t="12493" r="60743" b="60667"/>
            <a:stretch/>
          </p:blipFill>
          <p:spPr bwMode="auto">
            <a:xfrm>
              <a:off x="190500" y="1764477"/>
              <a:ext cx="3194958" cy="262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39" t="9809" r="19167" b="60667"/>
            <a:stretch/>
          </p:blipFill>
          <p:spPr bwMode="auto">
            <a:xfrm>
              <a:off x="3385457" y="1502227"/>
              <a:ext cx="4223658" cy="288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177800" y="93212"/>
            <a:ext cx="8877300" cy="804862"/>
          </a:xfrm>
        </p:spPr>
        <p:txBody>
          <a:bodyPr/>
          <a:lstStyle/>
          <a:p>
            <a:r>
              <a:rPr lang="en-US" dirty="0" smtClean="0"/>
              <a:t>Minutes rose 8.4%, of which about 2/3 from employees working more hours per day (more punctual, shorter lunch breaks) and 1/3 from more days (less sick days)</a:t>
            </a:r>
            <a:endParaRPr lang="en-US" dirty="0"/>
          </a:p>
        </p:txBody>
      </p:sp>
      <p:sp>
        <p:nvSpPr>
          <p:cNvPr id="5" name="Rectangle 4"/>
          <p:cNvSpPr/>
          <p:nvPr/>
        </p:nvSpPr>
        <p:spPr bwMode="auto">
          <a:xfrm>
            <a:off x="2408776" y="2128328"/>
            <a:ext cx="1589315" cy="3563250"/>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
        <p:nvSpPr>
          <p:cNvPr id="6" name="Rectangle 5"/>
          <p:cNvSpPr/>
          <p:nvPr/>
        </p:nvSpPr>
        <p:spPr bwMode="auto">
          <a:xfrm>
            <a:off x="4008978" y="2128328"/>
            <a:ext cx="4830222" cy="3552376"/>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
        <p:nvSpPr>
          <p:cNvPr id="9" name="TextBox 8"/>
          <p:cNvSpPr txBox="1"/>
          <p:nvPr/>
        </p:nvSpPr>
        <p:spPr>
          <a:xfrm>
            <a:off x="272150" y="5843983"/>
            <a:ext cx="8752114" cy="584775"/>
          </a:xfrm>
          <a:prstGeom prst="rect">
            <a:avLst/>
          </a:prstGeom>
          <a:noFill/>
        </p:spPr>
        <p:txBody>
          <a:bodyPr wrap="square" rtlCol="0">
            <a:spAutoFit/>
          </a:bodyPr>
          <a:lstStyle/>
          <a:p>
            <a:r>
              <a:rPr lang="en-US" sz="1600" b="0" dirty="0" smtClean="0">
                <a:solidFill>
                  <a:srgbClr val="000000"/>
                </a:solidFill>
              </a:rPr>
              <a:t>All regressions include a full set of individual and week fixed effects, with standard errors clustered by individual. Treatment=even birthday. Hours worked from log-in data.</a:t>
            </a:r>
            <a:endParaRPr lang="en-US" sz="1600" b="0" dirty="0">
              <a:solidFill>
                <a:srgbClr val="000000"/>
              </a:solidFill>
            </a:endParaRPr>
          </a:p>
        </p:txBody>
      </p:sp>
    </p:spTree>
    <p:extLst>
      <p:ext uri="{BB962C8B-B14F-4D97-AF65-F5344CB8AC3E}">
        <p14:creationId xmlns:p14="http://schemas.microsoft.com/office/powerpoint/2010/main" val="243965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3" y="89576"/>
            <a:ext cx="8654149" cy="804862"/>
          </a:xfrm>
        </p:spPr>
        <p:txBody>
          <a:bodyPr/>
          <a:lstStyle/>
          <a:p>
            <a:r>
              <a:rPr lang="en-US" dirty="0" smtClean="0"/>
              <a:t>Also find no peer spillovers effects from office workers going home</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33" t="12747" r="45150" b="44650"/>
          <a:stretch/>
        </p:blipFill>
        <p:spPr bwMode="auto">
          <a:xfrm>
            <a:off x="141505" y="1110342"/>
            <a:ext cx="7990123" cy="536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733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94140"/>
            <a:ext cx="6763657" cy="804862"/>
          </a:xfrm>
        </p:spPr>
        <p:txBody>
          <a:bodyPr/>
          <a:lstStyle/>
          <a:p>
            <a:r>
              <a:rPr lang="en-US" b="0" dirty="0" smtClean="0"/>
              <a:t>Background on the experiment</a:t>
            </a:r>
            <a:br>
              <a:rPr lang="en-US" b="0" dirty="0" smtClean="0"/>
            </a:br>
            <a:r>
              <a:rPr lang="en-US" dirty="0" smtClean="0"/>
              <a:t/>
            </a:r>
            <a:br>
              <a:rPr lang="en-US" dirty="0" smtClean="0"/>
            </a:br>
            <a:r>
              <a:rPr lang="en-US" dirty="0"/>
              <a:t/>
            </a:r>
            <a:br>
              <a:rPr lang="en-US" dirty="0"/>
            </a:br>
            <a:r>
              <a:rPr lang="en-US" b="0" dirty="0" smtClean="0"/>
              <a:t>Impact on the Firm</a:t>
            </a:r>
            <a:br>
              <a:rPr lang="en-US" b="0" dirty="0" smtClean="0"/>
            </a:br>
            <a:r>
              <a:rPr lang="en-US" dirty="0"/>
              <a:t/>
            </a:r>
            <a:br>
              <a:rPr lang="en-US" dirty="0"/>
            </a:br>
            <a:r>
              <a:rPr lang="en-US" dirty="0" smtClean="0"/>
              <a:t/>
            </a:r>
            <a:br>
              <a:rPr lang="en-US" dirty="0" smtClean="0"/>
            </a:br>
            <a:r>
              <a:rPr lang="en-US" dirty="0" smtClean="0"/>
              <a:t>Impact on the employees</a:t>
            </a:r>
            <a:br>
              <a:rPr lang="en-US" dirty="0" smtClean="0"/>
            </a:br>
            <a:r>
              <a:rPr lang="en-US" b="0" dirty="0" smtClean="0"/>
              <a:t/>
            </a:r>
            <a:br>
              <a:rPr lang="en-US" b="0" dirty="0" smtClean="0"/>
            </a:br>
            <a:r>
              <a:rPr lang="en-US" b="0" dirty="0"/>
              <a:t/>
            </a:r>
            <a:br>
              <a:rPr lang="en-US" b="0" dirty="0"/>
            </a:br>
            <a:r>
              <a:rPr lang="en-US" b="0" dirty="0" smtClean="0"/>
              <a:t>Learning and roll-out</a:t>
            </a:r>
            <a:endParaRPr lang="en-US" b="0" dirty="0"/>
          </a:p>
        </p:txBody>
      </p:sp>
      <p:sp>
        <p:nvSpPr>
          <p:cNvPr id="7" name="Rectangle 6"/>
          <p:cNvSpPr/>
          <p:nvPr/>
        </p:nvSpPr>
        <p:spPr bwMode="auto">
          <a:xfrm>
            <a:off x="362857" y="3465276"/>
            <a:ext cx="7445829" cy="1262742"/>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Tree>
    <p:extLst>
      <p:ext uri="{BB962C8B-B14F-4D97-AF65-F5344CB8AC3E}">
        <p14:creationId xmlns:p14="http://schemas.microsoft.com/office/powerpoint/2010/main" val="30160394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1" y="36964"/>
            <a:ext cx="8753337" cy="609462"/>
          </a:xfrm>
        </p:spPr>
        <p:txBody>
          <a:bodyPr>
            <a:noAutofit/>
          </a:bodyPr>
          <a:lstStyle/>
          <a:p>
            <a:pPr algn="l"/>
            <a:r>
              <a:rPr lang="en-US" sz="2400" dirty="0" smtClean="0"/>
              <a:t>Figure 4. Many employees seem to value working from home as attrition is significantly down</a:t>
            </a:r>
            <a:endParaRPr lang="en-US" sz="2400" dirty="0"/>
          </a:p>
        </p:txBody>
      </p:sp>
      <p:pic>
        <p:nvPicPr>
          <p:cNvPr id="5" name="Content Placeholder 4" descr="job_attrition.pdf"/>
          <p:cNvPicPr>
            <a:picLocks noChangeAspect="1"/>
          </p:cNvPicPr>
          <p:nvPr/>
        </p:nvPicPr>
        <p:blipFill>
          <a:blip r:embed="rId2" cstate="screen">
            <a:extLst>
              <a:ext uri="{28A0092B-C50C-407E-A947-70E740481C1C}">
                <a14:useLocalDpi xmlns:a14="http://schemas.microsoft.com/office/drawing/2010/main"/>
              </a:ext>
            </a:extLst>
          </a:blip>
          <a:srcRect l="-16120" r="-16120"/>
          <a:stretch>
            <a:fillRect/>
          </a:stretch>
        </p:blipFill>
        <p:spPr>
          <a:xfrm>
            <a:off x="-993976" y="838701"/>
            <a:ext cx="10511214" cy="5780763"/>
          </a:xfrm>
          <a:prstGeom prst="rect">
            <a:avLst/>
          </a:prstGeom>
        </p:spPr>
      </p:pic>
    </p:spTree>
    <p:extLst>
      <p:ext uri="{BB962C8B-B14F-4D97-AF65-F5344CB8AC3E}">
        <p14:creationId xmlns:p14="http://schemas.microsoft.com/office/powerpoint/2010/main" val="3648349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4938"/>
            <a:ext cx="8966200" cy="804862"/>
          </a:xfrm>
        </p:spPr>
        <p:txBody>
          <a:bodyPr/>
          <a:lstStyle/>
          <a:p>
            <a:r>
              <a:rPr lang="en-US" dirty="0" smtClean="0"/>
              <a:t>Self-reported survey welfare measures are also significantly higher for home workers</a:t>
            </a:r>
            <a:endParaRPr lang="en-US" dirty="0"/>
          </a:p>
        </p:txBody>
      </p:sp>
      <p:sp>
        <p:nvSpPr>
          <p:cNvPr id="6" name="Title 1"/>
          <p:cNvSpPr txBox="1">
            <a:spLocks/>
          </p:cNvSpPr>
          <p:nvPr/>
        </p:nvSpPr>
        <p:spPr>
          <a:xfrm>
            <a:off x="177800" y="4200752"/>
            <a:ext cx="8966200" cy="804862"/>
          </a:xfrm>
          <a:prstGeom prst="rect">
            <a:avLst/>
          </a:prstGeom>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a:lstStyle>
          <a:p>
            <a:r>
              <a:rPr lang="en-US" sz="1800" b="0" dirty="0" smtClean="0">
                <a:solidFill>
                  <a:srgbClr val="000000"/>
                </a:solidFill>
              </a:rPr>
              <a:t>Airfare and Hotels group employees were administered regular surveys on their work satisfaction attitudes by a consultant psychologist.</a:t>
            </a:r>
            <a:endParaRPr lang="en-US" sz="1800" b="0" dirty="0">
              <a:solidFill>
                <a:srgbClr val="000000"/>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15" t="12476" r="26588" b="60095"/>
          <a:stretch/>
        </p:blipFill>
        <p:spPr bwMode="auto">
          <a:xfrm>
            <a:off x="139700" y="1153884"/>
            <a:ext cx="8939735" cy="277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2974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3409"/>
            <a:ext cx="6763657" cy="804862"/>
          </a:xfrm>
        </p:spPr>
        <p:txBody>
          <a:bodyPr/>
          <a:lstStyle/>
          <a:p>
            <a:r>
              <a:rPr lang="en-US" b="0" dirty="0"/>
              <a:t>Impact on Individual Performance</a:t>
            </a:r>
            <a:br>
              <a:rPr lang="en-US" b="0" dirty="0"/>
            </a:br>
            <a:r>
              <a:rPr lang="en-US" dirty="0"/>
              <a:t/>
            </a:r>
            <a:br>
              <a:rPr lang="en-US" dirty="0"/>
            </a:br>
            <a:r>
              <a:rPr lang="en-US" dirty="0"/>
              <a:t/>
            </a:r>
            <a:br>
              <a:rPr lang="en-US" dirty="0"/>
            </a:br>
            <a:r>
              <a:rPr lang="en-US" b="0" dirty="0"/>
              <a:t>Impact on </a:t>
            </a:r>
            <a:r>
              <a:rPr lang="en-US" b="0" dirty="0" smtClean="0"/>
              <a:t>the Firm</a:t>
            </a:r>
            <a:br>
              <a:rPr lang="en-US" b="0" dirty="0" smtClean="0"/>
            </a:br>
            <a:r>
              <a:rPr lang="en-US" b="0" dirty="0" smtClean="0"/>
              <a:t/>
            </a:r>
            <a:br>
              <a:rPr lang="en-US" b="0" dirty="0" smtClean="0"/>
            </a:br>
            <a:r>
              <a:rPr lang="en-US" b="0" dirty="0"/>
              <a:t/>
            </a:r>
            <a:br>
              <a:rPr lang="en-US" b="0" dirty="0"/>
            </a:br>
            <a:r>
              <a:rPr lang="en-US" b="0" dirty="0" smtClean="0"/>
              <a:t>Impact on the Employees</a:t>
            </a:r>
            <a:r>
              <a:rPr lang="en-US" b="0" dirty="0"/>
              <a:t/>
            </a:r>
            <a:br>
              <a:rPr lang="en-US" b="0" dirty="0"/>
            </a:br>
            <a:r>
              <a:rPr lang="en-US" b="0" dirty="0"/>
              <a:t/>
            </a:r>
            <a:br>
              <a:rPr lang="en-US" b="0" dirty="0"/>
            </a:br>
            <a:r>
              <a:rPr lang="en-US" b="0" dirty="0"/>
              <a:t/>
            </a:r>
            <a:br>
              <a:rPr lang="en-US" b="0" dirty="0"/>
            </a:br>
            <a:r>
              <a:rPr lang="en-US" dirty="0" smtClean="0"/>
              <a:t>Learning and roll-out</a:t>
            </a:r>
            <a:endParaRPr lang="en-US" dirty="0"/>
          </a:p>
        </p:txBody>
      </p:sp>
      <p:sp>
        <p:nvSpPr>
          <p:cNvPr id="7" name="Rectangle 6"/>
          <p:cNvSpPr/>
          <p:nvPr/>
        </p:nvSpPr>
        <p:spPr bwMode="auto">
          <a:xfrm>
            <a:off x="362857" y="4223659"/>
            <a:ext cx="7445829" cy="1262742"/>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smtClean="0">
              <a:solidFill>
                <a:srgbClr val="000000"/>
              </a:solidFill>
            </a:endParaRPr>
          </a:p>
        </p:txBody>
      </p:sp>
    </p:spTree>
    <p:extLst>
      <p:ext uri="{BB962C8B-B14F-4D97-AF65-F5344CB8AC3E}">
        <p14:creationId xmlns:p14="http://schemas.microsoft.com/office/powerpoint/2010/main" val="2502969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29956" y="6348506"/>
            <a:ext cx="9228421" cy="430887"/>
          </a:xfrm>
          <a:prstGeom prst="rect">
            <a:avLst/>
          </a:prstGeom>
          <a:solidFill>
            <a:schemeClr val="bg1"/>
          </a:solidFill>
          <a:ln w="9525">
            <a:noFill/>
            <a:miter lim="800000"/>
            <a:headEnd/>
            <a:tailEnd/>
          </a:ln>
        </p:spPr>
        <p:txBody>
          <a:bodyPr wrap="square">
            <a:spAutoFit/>
          </a:bodyPr>
          <a:lstStyle/>
          <a:p>
            <a:pPr algn="ctr" defTabSz="912813" eaLnBrk="0" hangingPunct="0"/>
            <a:r>
              <a:rPr lang="en-US" sz="2200" dirty="0" smtClean="0">
                <a:solidFill>
                  <a:srgbClr val="000000"/>
                </a:solidFill>
              </a:rPr>
              <a:t>Management score</a:t>
            </a:r>
            <a:endParaRPr lang="en-US" sz="1600" b="0" dirty="0">
              <a:solidFill>
                <a:srgbClr val="000000"/>
              </a:solidFill>
            </a:endParaRPr>
          </a:p>
        </p:txBody>
      </p:sp>
      <p:pic>
        <p:nvPicPr>
          <p:cNvPr id="117762" name="Picture 9"/>
          <p:cNvPicPr>
            <a:picLocks noChangeAspect="1" noChangeArrowheads="1"/>
          </p:cNvPicPr>
          <p:nvPr/>
        </p:nvPicPr>
        <p:blipFill>
          <a:blip r:embed="rId4"/>
          <a:srcRect l="6714" b="8582"/>
          <a:stretch>
            <a:fillRect/>
          </a:stretch>
        </p:blipFill>
        <p:spPr bwMode="auto">
          <a:xfrm>
            <a:off x="601663" y="3423554"/>
            <a:ext cx="8359775" cy="2933700"/>
          </a:xfrm>
          <a:prstGeom prst="rect">
            <a:avLst/>
          </a:prstGeom>
          <a:noFill/>
          <a:ln w="9525">
            <a:noFill/>
            <a:miter lim="800000"/>
            <a:headEnd/>
            <a:tailEnd/>
          </a:ln>
        </p:spPr>
      </p:pic>
      <p:pic>
        <p:nvPicPr>
          <p:cNvPr id="117763" name="Picture 10"/>
          <p:cNvPicPr>
            <a:picLocks noChangeAspect="1" noChangeArrowheads="1"/>
          </p:cNvPicPr>
          <p:nvPr/>
        </p:nvPicPr>
        <p:blipFill>
          <a:blip r:embed="rId5"/>
          <a:srcRect l="6612" b="8582"/>
          <a:stretch>
            <a:fillRect/>
          </a:stretch>
        </p:blipFill>
        <p:spPr bwMode="auto">
          <a:xfrm>
            <a:off x="592138" y="627967"/>
            <a:ext cx="8362950" cy="2935287"/>
          </a:xfrm>
          <a:prstGeom prst="rect">
            <a:avLst/>
          </a:prstGeom>
          <a:noFill/>
          <a:ln w="9525">
            <a:noFill/>
            <a:miter lim="800000"/>
            <a:headEnd/>
            <a:tailEnd/>
          </a:ln>
        </p:spPr>
      </p:pic>
      <p:sp>
        <p:nvSpPr>
          <p:cNvPr id="117764" name="Text Box 11"/>
          <p:cNvSpPr txBox="1">
            <a:spLocks noChangeArrowheads="1"/>
          </p:cNvSpPr>
          <p:nvPr/>
        </p:nvSpPr>
        <p:spPr bwMode="auto">
          <a:xfrm>
            <a:off x="906463" y="666067"/>
            <a:ext cx="2170787" cy="400110"/>
          </a:xfrm>
          <a:prstGeom prst="rect">
            <a:avLst/>
          </a:prstGeom>
          <a:noFill/>
          <a:ln w="9525">
            <a:noFill/>
            <a:miter lim="800000"/>
            <a:headEnd/>
            <a:tailEnd/>
          </a:ln>
        </p:spPr>
        <p:txBody>
          <a:bodyPr wrap="none">
            <a:spAutoFit/>
          </a:bodyPr>
          <a:lstStyle/>
          <a:p>
            <a:r>
              <a:rPr lang="en-US" sz="2000" dirty="0" smtClean="0">
                <a:solidFill>
                  <a:srgbClr val="000000"/>
                </a:solidFill>
              </a:rPr>
              <a:t>US </a:t>
            </a:r>
            <a:r>
              <a:rPr lang="en-US" sz="2000" b="0" dirty="0" smtClean="0">
                <a:solidFill>
                  <a:srgbClr val="000000"/>
                </a:solidFill>
              </a:rPr>
              <a:t>(N=695 firms)</a:t>
            </a:r>
            <a:endParaRPr lang="en-US" sz="2000" b="0" dirty="0">
              <a:solidFill>
                <a:srgbClr val="000000"/>
              </a:solidFill>
            </a:endParaRPr>
          </a:p>
        </p:txBody>
      </p:sp>
      <p:sp>
        <p:nvSpPr>
          <p:cNvPr id="117765" name="Text Box 12"/>
          <p:cNvSpPr txBox="1">
            <a:spLocks noChangeArrowheads="1"/>
          </p:cNvSpPr>
          <p:nvPr/>
        </p:nvSpPr>
        <p:spPr bwMode="auto">
          <a:xfrm>
            <a:off x="906463" y="3520392"/>
            <a:ext cx="2411238" cy="400110"/>
          </a:xfrm>
          <a:prstGeom prst="rect">
            <a:avLst/>
          </a:prstGeom>
          <a:noFill/>
          <a:ln w="9525">
            <a:noFill/>
            <a:miter lim="800000"/>
            <a:headEnd/>
            <a:tailEnd/>
          </a:ln>
        </p:spPr>
        <p:txBody>
          <a:bodyPr wrap="none">
            <a:spAutoFit/>
          </a:bodyPr>
          <a:lstStyle/>
          <a:p>
            <a:r>
              <a:rPr lang="en-US" sz="2000" dirty="0" smtClean="0">
                <a:solidFill>
                  <a:srgbClr val="000000"/>
                </a:solidFill>
              </a:rPr>
              <a:t>India </a:t>
            </a:r>
            <a:r>
              <a:rPr lang="en-US" sz="2000" b="0" dirty="0" smtClean="0">
                <a:solidFill>
                  <a:srgbClr val="000000"/>
                </a:solidFill>
              </a:rPr>
              <a:t>(N=620 firms)</a:t>
            </a:r>
            <a:endParaRPr lang="en-US" sz="2000" b="0" dirty="0">
              <a:solidFill>
                <a:srgbClr val="000000"/>
              </a:solidFill>
            </a:endParaRPr>
          </a:p>
        </p:txBody>
      </p:sp>
      <p:sp>
        <p:nvSpPr>
          <p:cNvPr id="117766" name="Text Box 6"/>
          <p:cNvSpPr txBox="1">
            <a:spLocks noChangeArrowheads="1"/>
          </p:cNvSpPr>
          <p:nvPr/>
        </p:nvSpPr>
        <p:spPr bwMode="auto">
          <a:xfrm rot="-5400000">
            <a:off x="-119062" y="4614179"/>
            <a:ext cx="1031875" cy="396875"/>
          </a:xfrm>
          <a:prstGeom prst="rect">
            <a:avLst/>
          </a:prstGeom>
          <a:noFill/>
          <a:ln w="9525">
            <a:noFill/>
            <a:miter lim="800000"/>
            <a:headEnd/>
            <a:tailEnd/>
          </a:ln>
        </p:spPr>
        <p:txBody>
          <a:bodyPr wrap="none">
            <a:spAutoFit/>
          </a:bodyPr>
          <a:lstStyle/>
          <a:p>
            <a:pPr defTabSz="912813" eaLnBrk="0" hangingPunct="0"/>
            <a:r>
              <a:rPr lang="en-US" sz="2000" b="0">
                <a:solidFill>
                  <a:srgbClr val="000000"/>
                </a:solidFill>
              </a:rPr>
              <a:t>Density</a:t>
            </a:r>
          </a:p>
        </p:txBody>
      </p:sp>
      <p:sp>
        <p:nvSpPr>
          <p:cNvPr id="117767" name="Text Box 6"/>
          <p:cNvSpPr txBox="1">
            <a:spLocks noChangeArrowheads="1"/>
          </p:cNvSpPr>
          <p:nvPr/>
        </p:nvSpPr>
        <p:spPr bwMode="auto">
          <a:xfrm rot="-5400000">
            <a:off x="-119062" y="1726517"/>
            <a:ext cx="1031875" cy="396875"/>
          </a:xfrm>
          <a:prstGeom prst="rect">
            <a:avLst/>
          </a:prstGeom>
          <a:noFill/>
          <a:ln w="9525">
            <a:noFill/>
            <a:miter lim="800000"/>
            <a:headEnd/>
            <a:tailEnd/>
          </a:ln>
        </p:spPr>
        <p:txBody>
          <a:bodyPr wrap="none">
            <a:spAutoFit/>
          </a:bodyPr>
          <a:lstStyle/>
          <a:p>
            <a:pPr defTabSz="912813" eaLnBrk="0" hangingPunct="0"/>
            <a:r>
              <a:rPr lang="en-US" sz="2000" b="0">
                <a:solidFill>
                  <a:srgbClr val="000000"/>
                </a:solidFill>
              </a:rPr>
              <a:t>Density</a:t>
            </a:r>
          </a:p>
        </p:txBody>
      </p:sp>
      <p:sp>
        <p:nvSpPr>
          <p:cNvPr id="11" name="Text Box 3"/>
          <p:cNvSpPr txBox="1">
            <a:spLocks noChangeArrowheads="1"/>
          </p:cNvSpPr>
          <p:nvPr/>
        </p:nvSpPr>
        <p:spPr bwMode="auto">
          <a:xfrm>
            <a:off x="62820" y="-50800"/>
            <a:ext cx="9473066" cy="523202"/>
          </a:xfrm>
          <a:prstGeom prst="rect">
            <a:avLst/>
          </a:prstGeom>
          <a:noFill/>
          <a:ln w="9525">
            <a:noFill/>
            <a:miter lim="800000"/>
            <a:headEnd/>
            <a:tailEnd/>
          </a:ln>
        </p:spPr>
        <p:txBody>
          <a:bodyPr wrap="square" lIns="0" tIns="45711" rIns="91420" bIns="45711">
            <a:spAutoFit/>
          </a:bodyPr>
          <a:lstStyle/>
          <a:p>
            <a:pPr marL="4763" indent="-4763" defTabSz="912813">
              <a:spcBef>
                <a:spcPct val="50000"/>
              </a:spcBef>
            </a:pPr>
            <a:r>
              <a:rPr lang="en-GB" sz="2800" dirty="0" smtClean="0">
                <a:solidFill>
                  <a:srgbClr val="000000"/>
                </a:solidFill>
              </a:rPr>
              <a:t>Firm management spreads like productivity spreads</a:t>
            </a:r>
            <a:endParaRPr lang="en-GB" sz="2800" dirty="0">
              <a:solidFill>
                <a:srgbClr val="000000"/>
              </a:solidFill>
            </a:endParaRPr>
          </a:p>
        </p:txBody>
      </p:sp>
    </p:spTree>
    <p:custDataLst>
      <p:tags r:id="rId1"/>
    </p:custDataLst>
    <p:extLst>
      <p:ext uri="{BB962C8B-B14F-4D97-AF65-F5344CB8AC3E}">
        <p14:creationId xmlns:p14="http://schemas.microsoft.com/office/powerpoint/2010/main" val="225670172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686800" cy="804862"/>
          </a:xfrm>
        </p:spPr>
        <p:txBody>
          <a:bodyPr/>
          <a:lstStyle/>
          <a:p>
            <a:r>
              <a:rPr lang="en-US" dirty="0" smtClean="0"/>
              <a:t>Experiment so successful that CTrip is rapidly rolling out WFH across the firm</a:t>
            </a:r>
            <a:endParaRPr lang="en-US" dirty="0"/>
          </a:p>
        </p:txBody>
      </p:sp>
      <p:sp>
        <p:nvSpPr>
          <p:cNvPr id="3" name="Content Placeholder 2"/>
          <p:cNvSpPr>
            <a:spLocks noGrp="1"/>
          </p:cNvSpPr>
          <p:nvPr>
            <p:ph idx="1"/>
          </p:nvPr>
        </p:nvSpPr>
        <p:spPr>
          <a:xfrm>
            <a:off x="457200" y="1168400"/>
            <a:ext cx="8686800" cy="4525963"/>
          </a:xfrm>
        </p:spPr>
        <p:txBody>
          <a:bodyPr/>
          <a:lstStyle/>
          <a:p>
            <a:r>
              <a:rPr lang="en-US" dirty="0" smtClean="0"/>
              <a:t>Profit increase per employee WFH about $2,000 per year:</a:t>
            </a:r>
          </a:p>
          <a:p>
            <a:pPr lvl="1"/>
            <a:r>
              <a:rPr lang="en-US" dirty="0" smtClean="0"/>
              <a:t>Rent: $1,200 per year</a:t>
            </a:r>
          </a:p>
          <a:p>
            <a:pPr lvl="1"/>
            <a:r>
              <a:rPr lang="en-US" dirty="0" smtClean="0"/>
              <a:t>Retention: $400 per year</a:t>
            </a:r>
          </a:p>
          <a:p>
            <a:pPr lvl="1"/>
            <a:r>
              <a:rPr lang="en-US" dirty="0" smtClean="0"/>
              <a:t>Labor costs: $300 per year</a:t>
            </a:r>
            <a:endParaRPr lang="en-US" dirty="0"/>
          </a:p>
          <a:p>
            <a:endParaRPr lang="en-US" dirty="0" smtClean="0"/>
          </a:p>
          <a:p>
            <a:r>
              <a:rPr lang="en-US" dirty="0" smtClean="0"/>
              <a:t>So two obvious questions:</a:t>
            </a:r>
          </a:p>
          <a:p>
            <a:pPr lvl="1"/>
            <a:r>
              <a:rPr lang="en-US" dirty="0" smtClean="0"/>
              <a:t>Why did CTrip not do this before?</a:t>
            </a:r>
          </a:p>
          <a:p>
            <a:pPr lvl="1"/>
            <a:r>
              <a:rPr lang="en-US" dirty="0" smtClean="0"/>
              <a:t>Why did other firms not do this (CTrip is first in China)?</a:t>
            </a:r>
            <a:endParaRPr lang="en-US" dirty="0"/>
          </a:p>
        </p:txBody>
      </p:sp>
    </p:spTree>
    <p:extLst>
      <p:ext uri="{BB962C8B-B14F-4D97-AF65-F5344CB8AC3E}">
        <p14:creationId xmlns:p14="http://schemas.microsoft.com/office/powerpoint/2010/main" val="37267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686800" cy="804862"/>
          </a:xfrm>
        </p:spPr>
        <p:txBody>
          <a:bodyPr/>
          <a:lstStyle/>
          <a:p>
            <a:r>
              <a:rPr lang="en-US" dirty="0" smtClean="0"/>
              <a:t>Main reason is the firm did not know if working from home would work</a:t>
            </a:r>
            <a:endParaRPr lang="en-US" dirty="0"/>
          </a:p>
        </p:txBody>
      </p:sp>
      <p:sp>
        <p:nvSpPr>
          <p:cNvPr id="3" name="Content Placeholder 2"/>
          <p:cNvSpPr>
            <a:spLocks noGrp="1"/>
          </p:cNvSpPr>
          <p:nvPr>
            <p:ph idx="1"/>
          </p:nvPr>
        </p:nvSpPr>
        <p:spPr>
          <a:xfrm>
            <a:off x="457200" y="1168400"/>
            <a:ext cx="8686800" cy="4525963"/>
          </a:xfrm>
        </p:spPr>
        <p:txBody>
          <a:bodyPr/>
          <a:lstStyle/>
          <a:p>
            <a:r>
              <a:rPr lang="en-US" dirty="0" smtClean="0"/>
              <a:t>Initially very concerned employees would shirk and quality would drop, so wanted to run an experiment first</a:t>
            </a:r>
          </a:p>
          <a:p>
            <a:endParaRPr lang="en-US" dirty="0" smtClean="0"/>
          </a:p>
          <a:p>
            <a:r>
              <a:rPr lang="en-US" dirty="0"/>
              <a:t>Little external guidance – no other Chinese firms adopted this, and in the US no standard approach. e.g. in airline call centers Jet Blue at home, Delta in the office, United both</a:t>
            </a:r>
          </a:p>
          <a:p>
            <a:endParaRPr lang="en-US" dirty="0" smtClean="0"/>
          </a:p>
          <a:p>
            <a:r>
              <a:rPr lang="en-US" dirty="0" smtClean="0"/>
              <a:t>After running the experiment found employees improved across the board (even bottom 25%) and no quality drop</a:t>
            </a:r>
          </a:p>
        </p:txBody>
      </p:sp>
    </p:spTree>
    <p:extLst>
      <p:ext uri="{BB962C8B-B14F-4D97-AF65-F5344CB8AC3E}">
        <p14:creationId xmlns:p14="http://schemas.microsoft.com/office/powerpoint/2010/main" val="4473282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2" y="160338"/>
            <a:ext cx="8686800" cy="804862"/>
          </a:xfrm>
        </p:spPr>
        <p:txBody>
          <a:bodyPr/>
          <a:lstStyle/>
          <a:p>
            <a:r>
              <a:rPr lang="en-US" dirty="0" smtClean="0"/>
              <a:t>Also true that employees were uncertain and appear to learn over time</a:t>
            </a:r>
            <a:endParaRPr lang="en-US" dirty="0"/>
          </a:p>
        </p:txBody>
      </p:sp>
      <p:sp>
        <p:nvSpPr>
          <p:cNvPr id="3" name="Content Placeholder 2"/>
          <p:cNvSpPr>
            <a:spLocks noGrp="1"/>
          </p:cNvSpPr>
          <p:nvPr>
            <p:ph idx="1"/>
          </p:nvPr>
        </p:nvSpPr>
        <p:spPr>
          <a:xfrm>
            <a:off x="315682" y="1168400"/>
            <a:ext cx="8686800" cy="4525963"/>
          </a:xfrm>
        </p:spPr>
        <p:txBody>
          <a:bodyPr/>
          <a:lstStyle/>
          <a:p>
            <a:pPr marL="0" indent="0">
              <a:buNone/>
            </a:pPr>
            <a:r>
              <a:rPr lang="en-US" dirty="0"/>
              <a:t>I</a:t>
            </a:r>
            <a:r>
              <a:rPr lang="en-US" dirty="0" smtClean="0"/>
              <a:t>nitial take up rate 50%, with about 25% switching ex post	</a:t>
            </a: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61" t="16286" r="2262" b="12095"/>
          <a:stretch/>
        </p:blipFill>
        <p:spPr bwMode="auto">
          <a:xfrm>
            <a:off x="185052" y="1730834"/>
            <a:ext cx="9293129" cy="447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8806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47" y="120433"/>
            <a:ext cx="8987253" cy="804862"/>
          </a:xfrm>
        </p:spPr>
        <p:txBody>
          <a:bodyPr/>
          <a:lstStyle/>
          <a:p>
            <a:r>
              <a:rPr lang="en-US" dirty="0" smtClean="0"/>
              <a:t>Currently continuing to collect data and following longer run impact on promotions, recruitment and employee outcomes (even for those left the firm)</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t="12933" r="35222" b="7600"/>
          <a:stretch/>
        </p:blipFill>
        <p:spPr bwMode="auto">
          <a:xfrm>
            <a:off x="1857823" y="468086"/>
            <a:ext cx="599678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9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7000" y="46299"/>
            <a:ext cx="9207500" cy="865211"/>
          </a:xfrm>
        </p:spPr>
        <p:txBody>
          <a:bodyPr/>
          <a:lstStyle/>
          <a:p>
            <a:pPr eaLnBrk="1" hangingPunct="1"/>
            <a:r>
              <a:rPr lang="en-US" sz="2700" dirty="0" smtClean="0"/>
              <a:t>Wrap up for the class and the course</a:t>
            </a:r>
          </a:p>
        </p:txBody>
      </p:sp>
      <p:sp>
        <p:nvSpPr>
          <p:cNvPr id="58371" name="Rectangle 4"/>
          <p:cNvSpPr>
            <a:spLocks noChangeArrowheads="1"/>
          </p:cNvSpPr>
          <p:nvPr/>
        </p:nvSpPr>
        <p:spPr bwMode="auto">
          <a:xfrm>
            <a:off x="127000" y="832139"/>
            <a:ext cx="9017000" cy="2206625"/>
          </a:xfrm>
          <a:prstGeom prst="rect">
            <a:avLst/>
          </a:prstGeom>
          <a:noFill/>
          <a:ln w="9525">
            <a:noFill/>
            <a:miter lim="800000"/>
            <a:headEnd/>
            <a:tailEnd/>
          </a:ln>
        </p:spPr>
        <p:txBody>
          <a:bodyPr lIns="91420" tIns="45711" rIns="91420" bIns="45711"/>
          <a:lstStyle/>
          <a:p>
            <a:pPr marL="3175" indent="4763" defTabSz="912813">
              <a:spcBef>
                <a:spcPct val="20000"/>
              </a:spcBef>
              <a:buFont typeface="Arial" pitchFamily="34" charset="0"/>
              <a:buChar char="•"/>
            </a:pPr>
            <a:r>
              <a:rPr lang="en-US" b="0" dirty="0" smtClean="0">
                <a:solidFill>
                  <a:srgbClr val="000000"/>
                </a:solidFill>
              </a:rPr>
              <a:t> There do seem to be a basic set of management practices for monitoring, targets and incentives that improve performance</a:t>
            </a:r>
          </a:p>
          <a:p>
            <a:pPr marL="3175" indent="4763" defTabSz="912813">
              <a:spcBef>
                <a:spcPct val="20000"/>
              </a:spcBef>
              <a:buFont typeface="Arial" pitchFamily="34" charset="0"/>
              <a:buChar char="•"/>
            </a:pPr>
            <a:endParaRPr lang="en-US" b="0" dirty="0">
              <a:solidFill>
                <a:srgbClr val="000000"/>
              </a:solidFill>
            </a:endParaRPr>
          </a:p>
          <a:p>
            <a:pPr marL="3175" indent="4763" defTabSz="912813">
              <a:spcBef>
                <a:spcPct val="20000"/>
              </a:spcBef>
              <a:buFont typeface="Arial" pitchFamily="34" charset="0"/>
              <a:buChar char="•"/>
            </a:pPr>
            <a:r>
              <a:rPr lang="en-US" b="0" dirty="0" smtClean="0">
                <a:solidFill>
                  <a:srgbClr val="000000"/>
                </a:solidFill>
              </a:rPr>
              <a:t> Many organizations are not adopting these, particularly those facing little competition and with government/family ownership</a:t>
            </a:r>
          </a:p>
          <a:p>
            <a:pPr marL="3175" indent="4763" defTabSz="912813">
              <a:spcBef>
                <a:spcPct val="20000"/>
              </a:spcBef>
              <a:buFont typeface="Arial" pitchFamily="34" charset="0"/>
              <a:buChar char="•"/>
            </a:pPr>
            <a:endParaRPr lang="en-US" b="0" dirty="0">
              <a:solidFill>
                <a:srgbClr val="000000"/>
              </a:solidFill>
            </a:endParaRPr>
          </a:p>
          <a:p>
            <a:pPr marL="3175" indent="4763" defTabSz="912813">
              <a:spcBef>
                <a:spcPct val="20000"/>
              </a:spcBef>
              <a:buFont typeface="Arial" pitchFamily="34" charset="0"/>
              <a:buChar char="•"/>
            </a:pPr>
            <a:r>
              <a:rPr lang="en-US" b="0" dirty="0" smtClean="0">
                <a:solidFill>
                  <a:srgbClr val="000000"/>
                </a:solidFill>
              </a:rPr>
              <a:t> This suggests huge opportunity for using management to change the world</a:t>
            </a:r>
          </a:p>
          <a:p>
            <a:pPr marL="3175" indent="4763" defTabSz="912813">
              <a:spcBef>
                <a:spcPct val="20000"/>
              </a:spcBef>
              <a:buFont typeface="Arial" pitchFamily="34" charset="0"/>
              <a:buChar char="•"/>
            </a:pPr>
            <a:endParaRPr lang="en-US" b="0" dirty="0">
              <a:solidFill>
                <a:srgbClr val="000000"/>
              </a:solidFill>
            </a:endParaRPr>
          </a:p>
          <a:p>
            <a:pPr marL="3175" indent="4763" defTabSz="912813">
              <a:spcBef>
                <a:spcPct val="20000"/>
              </a:spcBef>
              <a:buFont typeface="Arial" pitchFamily="34" charset="0"/>
              <a:buChar char="•"/>
            </a:pPr>
            <a:r>
              <a:rPr lang="en-US" b="0" dirty="0" smtClean="0">
                <a:solidFill>
                  <a:srgbClr val="000000"/>
                </a:solidFill>
              </a:rPr>
              <a:t> One of the biggest obstacles in driving change is persuading people that these practices matter, for which case-studies, surveys and experiments all play a part</a:t>
            </a:r>
            <a:endParaRPr lang="en-US" b="0" dirty="0">
              <a:solidFill>
                <a:srgbClr val="000000"/>
              </a:solidFill>
            </a:endParaRPr>
          </a:p>
        </p:txBody>
      </p:sp>
    </p:spTree>
    <p:extLst>
      <p:ext uri="{BB962C8B-B14F-4D97-AF65-F5344CB8AC3E}">
        <p14:creationId xmlns:p14="http://schemas.microsoft.com/office/powerpoint/2010/main" val="20824335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7000" y="-19051"/>
            <a:ext cx="9207500" cy="865211"/>
          </a:xfrm>
        </p:spPr>
        <p:txBody>
          <a:bodyPr/>
          <a:lstStyle/>
          <a:p>
            <a:pPr eaLnBrk="1" hangingPunct="1"/>
            <a:r>
              <a:rPr lang="en-US" dirty="0" smtClean="0"/>
              <a:t>Some of this material is here, which we hope will be helpful </a:t>
            </a:r>
            <a:r>
              <a:rPr lang="en-US" dirty="0" smtClean="0">
                <a:hlinkClick r:id="rId2"/>
              </a:rPr>
              <a:t>www.worldmanagementsurvey.com</a:t>
            </a:r>
            <a:r>
              <a:rPr lang="en-US" dirty="0" smtClean="0"/>
              <a:t> </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28" t="16329" r="10126" b="9544"/>
          <a:stretch/>
        </p:blipFill>
        <p:spPr bwMode="auto">
          <a:xfrm>
            <a:off x="243068" y="1134319"/>
            <a:ext cx="8645529" cy="559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99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1" y="14514"/>
            <a:ext cx="9214061" cy="804862"/>
          </a:xfrm>
        </p:spPr>
        <p:txBody>
          <a:bodyPr/>
          <a:lstStyle/>
          <a:p>
            <a:r>
              <a:rPr lang="en-US" sz="2700" dirty="0" smtClean="0"/>
              <a:t>But does management </a:t>
            </a:r>
            <a:r>
              <a:rPr lang="en-US" sz="2700" i="1" dirty="0" smtClean="0"/>
              <a:t>cause</a:t>
            </a:r>
            <a:r>
              <a:rPr lang="en-US" sz="2700" dirty="0" smtClean="0"/>
              <a:t> any of these productivity differences between firms and countries?</a:t>
            </a:r>
            <a:endParaRPr lang="en-US" sz="2700" b="0" dirty="0"/>
          </a:p>
        </p:txBody>
      </p:sp>
      <p:sp>
        <p:nvSpPr>
          <p:cNvPr id="3" name="Content Placeholder 2"/>
          <p:cNvSpPr>
            <a:spLocks noGrp="1"/>
          </p:cNvSpPr>
          <p:nvPr>
            <p:ph idx="1"/>
          </p:nvPr>
        </p:nvSpPr>
        <p:spPr>
          <a:xfrm>
            <a:off x="34111" y="1026994"/>
            <a:ext cx="9164477" cy="4525963"/>
          </a:xfrm>
        </p:spPr>
        <p:txBody>
          <a:bodyPr/>
          <a:lstStyle/>
          <a:p>
            <a:pPr marL="0" indent="0">
              <a:buNone/>
            </a:pPr>
            <a:r>
              <a:rPr lang="en-US" dirty="0" smtClean="0"/>
              <a:t>Massive literature of case-studies and surveys but no consensus</a:t>
            </a:r>
          </a:p>
          <a:p>
            <a:pPr marL="0" indent="0">
              <a:buNone/>
            </a:pPr>
            <a:endParaRPr lang="en-US" dirty="0"/>
          </a:p>
          <a:p>
            <a:pPr marL="0" indent="0">
              <a:buNone/>
            </a:pPr>
            <a:r>
              <a:rPr lang="en-US" dirty="0" smtClean="0"/>
              <a:t>Syverson </a:t>
            </a:r>
            <a:r>
              <a:rPr lang="en-US" dirty="0"/>
              <a:t>(</a:t>
            </a:r>
            <a:r>
              <a:rPr lang="en-US" dirty="0" smtClean="0"/>
              <a:t>2011, JEL) </a:t>
            </a:r>
            <a:r>
              <a:rPr lang="en-US" dirty="0"/>
              <a:t>“</a:t>
            </a:r>
            <a:r>
              <a:rPr lang="en-US" i="1" dirty="0"/>
              <a:t>no potential driving factor of productivity has seen a higher ratio of speculation to empirical study</a:t>
            </a:r>
            <a:r>
              <a:rPr lang="en-US" dirty="0" smtClean="0"/>
              <a:t>”.</a:t>
            </a:r>
          </a:p>
          <a:p>
            <a:pPr marL="0" indent="0">
              <a:buNone/>
            </a:pPr>
            <a:endParaRPr lang="en-US" sz="1000" dirty="0" smtClean="0"/>
          </a:p>
          <a:p>
            <a:pPr>
              <a:buNone/>
            </a:pPr>
            <a:endParaRPr lang="en-US" dirty="0" smtClean="0"/>
          </a:p>
        </p:txBody>
      </p:sp>
    </p:spTree>
    <p:extLst>
      <p:ext uri="{BB962C8B-B14F-4D97-AF65-F5344CB8AC3E}">
        <p14:creationId xmlns:p14="http://schemas.microsoft.com/office/powerpoint/2010/main" val="253972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19051"/>
            <a:ext cx="9207500" cy="865211"/>
          </a:xfrm>
        </p:spPr>
        <p:txBody>
          <a:bodyPr/>
          <a:lstStyle/>
          <a:p>
            <a:pPr eaLnBrk="1" hangingPunct="1"/>
            <a:r>
              <a:rPr lang="en-US" sz="2700" dirty="0" smtClean="0"/>
              <a:t>So we run an experiment on large firms to evaluate the impact of modern management on productivity</a:t>
            </a:r>
          </a:p>
        </p:txBody>
      </p:sp>
      <p:sp>
        <p:nvSpPr>
          <p:cNvPr id="58371" name="Rectangle 4"/>
          <p:cNvSpPr>
            <a:spLocks noChangeArrowheads="1"/>
          </p:cNvSpPr>
          <p:nvPr/>
        </p:nvSpPr>
        <p:spPr bwMode="auto">
          <a:xfrm>
            <a:off x="127000" y="1005764"/>
            <a:ext cx="9017000" cy="2206625"/>
          </a:xfrm>
          <a:prstGeom prst="rect">
            <a:avLst/>
          </a:prstGeom>
          <a:noFill/>
          <a:ln w="9525">
            <a:noFill/>
            <a:miter lim="800000"/>
            <a:headEnd/>
            <a:tailEnd/>
          </a:ln>
        </p:spPr>
        <p:txBody>
          <a:bodyPr lIns="91420" tIns="45711" rIns="91420" bIns="45711"/>
          <a:lstStyle/>
          <a:p>
            <a:pPr marL="3175" indent="4763" defTabSz="912813">
              <a:spcBef>
                <a:spcPct val="20000"/>
              </a:spcBef>
              <a:buFont typeface="Arial" pitchFamily="34" charset="0"/>
              <a:buChar char="•"/>
            </a:pPr>
            <a:r>
              <a:rPr lang="en-US" b="0" dirty="0" smtClean="0">
                <a:solidFill>
                  <a:srgbClr val="000000"/>
                </a:solidFill>
              </a:rPr>
              <a:t> Experiment </a:t>
            </a:r>
            <a:r>
              <a:rPr lang="en-US" b="0" dirty="0">
                <a:solidFill>
                  <a:srgbClr val="000000"/>
                </a:solidFill>
              </a:rPr>
              <a:t>on </a:t>
            </a:r>
            <a:r>
              <a:rPr lang="en-US" b="0" dirty="0" smtClean="0">
                <a:solidFill>
                  <a:srgbClr val="000000"/>
                </a:solidFill>
              </a:rPr>
              <a:t>20 </a:t>
            </a:r>
            <a:r>
              <a:rPr lang="en-US" b="0" dirty="0">
                <a:solidFill>
                  <a:srgbClr val="000000"/>
                </a:solidFill>
              </a:rPr>
              <a:t>plants </a:t>
            </a:r>
            <a:r>
              <a:rPr lang="en-US" b="0" dirty="0" smtClean="0">
                <a:solidFill>
                  <a:srgbClr val="000000"/>
                </a:solidFill>
              </a:rPr>
              <a:t>in large multi-plant firms (</a:t>
            </a:r>
            <a:r>
              <a:rPr lang="en-US" b="0" dirty="0" smtClean="0">
                <a:solidFill>
                  <a:srgbClr val="000000"/>
                </a:solidFill>
                <a:cs typeface="Arial" charset="0"/>
              </a:rPr>
              <a:t>average </a:t>
            </a:r>
            <a:r>
              <a:rPr lang="en-US" b="0" dirty="0" smtClean="0">
                <a:solidFill>
                  <a:srgbClr val="000000"/>
                </a:solidFill>
              </a:rPr>
              <a:t>300 employees and $7m sales) near </a:t>
            </a:r>
            <a:r>
              <a:rPr lang="en-US" b="0" dirty="0">
                <a:solidFill>
                  <a:srgbClr val="000000"/>
                </a:solidFill>
              </a:rPr>
              <a:t>Mumbai making cotton </a:t>
            </a:r>
            <a:r>
              <a:rPr lang="en-US" b="0" dirty="0" smtClean="0">
                <a:solidFill>
                  <a:srgbClr val="000000"/>
                </a:solidFill>
              </a:rPr>
              <a:t>fabric</a:t>
            </a:r>
          </a:p>
          <a:p>
            <a:pPr marL="3175" indent="4763" defTabSz="912813">
              <a:spcBef>
                <a:spcPct val="20000"/>
              </a:spcBef>
              <a:buFont typeface="Arial" pitchFamily="34" charset="0"/>
              <a:buChar char="•"/>
            </a:pPr>
            <a:endParaRPr lang="en-US" b="0" dirty="0" smtClean="0">
              <a:solidFill>
                <a:srgbClr val="000000"/>
              </a:solidFill>
            </a:endParaRPr>
          </a:p>
          <a:p>
            <a:pPr marL="3175" indent="4763" defTabSz="912813">
              <a:spcBef>
                <a:spcPct val="20000"/>
              </a:spcBef>
              <a:buFont typeface="Arial" pitchFamily="34" charset="0"/>
              <a:buChar char="•"/>
            </a:pPr>
            <a:r>
              <a:rPr lang="en-US" b="0" dirty="0" smtClean="0">
                <a:solidFill>
                  <a:srgbClr val="000000"/>
                </a:solidFill>
              </a:rPr>
              <a:t> Randomized </a:t>
            </a:r>
            <a:r>
              <a:rPr lang="en-US" b="0" dirty="0">
                <a:solidFill>
                  <a:srgbClr val="000000"/>
                </a:solidFill>
              </a:rPr>
              <a:t>treatment plants get </a:t>
            </a:r>
            <a:r>
              <a:rPr lang="en-US" b="0" dirty="0" smtClean="0">
                <a:solidFill>
                  <a:srgbClr val="000000"/>
                </a:solidFill>
              </a:rPr>
              <a:t>5 months of management consulting intervention, controls get 1 month</a:t>
            </a:r>
          </a:p>
          <a:p>
            <a:pPr marL="3175" indent="4763" defTabSz="912813">
              <a:spcBef>
                <a:spcPct val="20000"/>
              </a:spcBef>
              <a:buFont typeface="Arial" pitchFamily="34" charset="0"/>
              <a:buChar char="•"/>
            </a:pPr>
            <a:endParaRPr lang="en-US" b="0" dirty="0" smtClean="0">
              <a:solidFill>
                <a:srgbClr val="000000"/>
              </a:solidFill>
            </a:endParaRPr>
          </a:p>
          <a:p>
            <a:pPr marL="3175" indent="4763" defTabSz="912813">
              <a:spcBef>
                <a:spcPct val="20000"/>
              </a:spcBef>
              <a:buFont typeface="Arial" pitchFamily="34" charset="0"/>
              <a:buChar char="•"/>
            </a:pPr>
            <a:r>
              <a:rPr lang="en-US" b="0" dirty="0" smtClean="0">
                <a:solidFill>
                  <a:srgbClr val="000000"/>
                </a:solidFill>
              </a:rPr>
              <a:t> Consulting is on 38 specific practices tied to factory operations, quality and inventory control</a:t>
            </a:r>
          </a:p>
          <a:p>
            <a:pPr marL="3175" indent="4763" defTabSz="912813">
              <a:spcBef>
                <a:spcPct val="20000"/>
              </a:spcBef>
              <a:buFont typeface="Arial" pitchFamily="34" charset="0"/>
              <a:buChar char="•"/>
            </a:pPr>
            <a:endParaRPr lang="en-US" b="0" dirty="0" smtClean="0">
              <a:solidFill>
                <a:srgbClr val="000000"/>
              </a:solidFill>
            </a:endParaRPr>
          </a:p>
          <a:p>
            <a:pPr marL="3175" indent="4763" defTabSz="912813">
              <a:spcBef>
                <a:spcPct val="20000"/>
              </a:spcBef>
              <a:buFont typeface="Arial" pitchFamily="34" charset="0"/>
              <a:buChar char="•"/>
            </a:pPr>
            <a:r>
              <a:rPr lang="en-US" b="0" dirty="0" smtClean="0">
                <a:solidFill>
                  <a:srgbClr val="000000"/>
                </a:solidFill>
              </a:rPr>
              <a:t> Collect weekly data on all plants from 2008 to 2010.</a:t>
            </a:r>
            <a:endParaRPr lang="en-US" b="0" dirty="0">
              <a:solidFill>
                <a:srgbClr val="000000"/>
              </a:solidFill>
            </a:endParaRPr>
          </a:p>
        </p:txBody>
      </p:sp>
    </p:spTree>
    <p:extLst>
      <p:ext uri="{BB962C8B-B14F-4D97-AF65-F5344CB8AC3E}">
        <p14:creationId xmlns:p14="http://schemas.microsoft.com/office/powerpoint/2010/main" val="942419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106363" y="-42863"/>
            <a:ext cx="9067800" cy="468313"/>
          </a:xfrm>
        </p:spPr>
        <p:txBody>
          <a:bodyPr lIns="0"/>
          <a:lstStyle/>
          <a:p>
            <a:pPr eaLnBrk="1" hangingPunct="1"/>
            <a:r>
              <a:rPr lang="en-US" sz="2000" smtClean="0"/>
              <a:t>Exhibit 1: Plants are large compounds, often containing several buildings.</a:t>
            </a:r>
          </a:p>
        </p:txBody>
      </p:sp>
      <p:pic>
        <p:nvPicPr>
          <p:cNvPr id="121858" name="Picture 13" descr="Picture 164"/>
          <p:cNvPicPr>
            <a:picLocks noChangeArrowheads="1"/>
          </p:cNvPicPr>
          <p:nvPr/>
        </p:nvPicPr>
        <p:blipFill>
          <a:blip r:embed="rId3"/>
          <a:srcRect/>
          <a:stretch>
            <a:fillRect/>
          </a:stretch>
        </p:blipFill>
        <p:spPr bwMode="auto">
          <a:xfrm>
            <a:off x="106363" y="338138"/>
            <a:ext cx="8688387" cy="61642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302671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SAVECSVWITHSESSION"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ALWAYSOPENPOLL" val="False"/>
  <p:tag name="SHOWBARVISIBLE" val="True"/>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COLORSCHEME" val="ppBackground$16777215|ppForeground$0|ppShadow$8421504|ppTitle$102|ppFill$15129023|ppAccent1$13415296|ppAccent2$11766848|ppAccent3$10053120|ExtraColor$14540253|ExtraColor$11711154|ExtraColor$6250335|ExtraColor$6737151|ExtraColor$39423|ExtraColor$13260|ExtraColor$3355545|ExtraColor$52326|"/>
  <p:tag name="CSVFORMAT" val="0"/>
  <p:tag name="COUNTDOWNSECONDS" val="10"/>
  <p:tag name="CHARTVALUEFORMAT" val="0%"/>
  <p:tag name="RACERSMAXDISPLAYED" val="5"/>
  <p:tag name="BUBBLEVALUEFORMAT" val="0.0"/>
  <p:tag name="CUSTOMCELLBACKCOLOR3" val="-268652"/>
  <p:tag name="GRIDOPACITY" val="90"/>
  <p:tag name="RESETCHARTS" val="True"/>
  <p:tag name="INCORRECTPOINTVALUE" val="0"/>
  <p:tag name="FIBDISPLAYRESULTS" val="True"/>
  <p:tag name="PRRESPONSE5" val="6"/>
  <p:tag name="SHOWFLASHWARNING" val="True"/>
  <p:tag name="USESECONDARYMONITOR" val="False"/>
  <p:tag name="INPUTSOURCE" val="1"/>
  <p:tag name="AUTOUPDATEALIASES" val="True"/>
  <p:tag name="MAXRESPONDERS" val="5"/>
  <p:tag name="CUSTOMCELLBACKCOLOR4" val="-8355712"/>
  <p:tag name="GRIDPOSITION" val="1"/>
  <p:tag name="CORRECTPOINTVALUE" val="1"/>
  <p:tag name="FIBINCLUDEOTHER" val="True"/>
  <p:tag name="PRRESPONSE7" val="4"/>
  <p:tag name="EXPANDSHOWBAR" val="True"/>
  <p:tag name="NUMRESPONSES" val="1"/>
  <p:tag name="PARTICIPANTSINLEADERBOARD" val="5"/>
  <p:tag name="CUSTOMCELLBACKCOLOR1" val="-657956"/>
  <p:tag name="CHARTCOLORS" val="0"/>
  <p:tag name="AUTOADJUSTPARTRANGE" val="True"/>
  <p:tag name="PRRESPONSE6" val="5"/>
  <p:tag name="ANSWERNOWSTYLE" val="-1"/>
  <p:tag name="REVIEWONLY" val="False"/>
  <p:tag name="CUSTOMGRIDBACKCOLOR" val="-2830136"/>
  <p:tag name="MULTIRESPDIVISOR" val="1"/>
  <p:tag name="PRRESPONSE1" val="10"/>
  <p:tag name="TPVERSION" val="2008"/>
  <p:tag name="RACEENDPOINTS" val="100"/>
  <p:tag name="DISPLAYDEVICEID" val="True"/>
  <p:tag name="CHARTSCALE" val="True"/>
  <p:tag name="COUNTDOWNSTYLE" val="-1"/>
  <p:tag name="BUBBLEGROUPING" val="3"/>
  <p:tag name="REALTIMEBACKUP" val="False"/>
  <p:tag name="RESPCOUNTERSTYLE" val="-1"/>
  <p:tag name="GRIDSIZE" val="{Width=800, Height=600}"/>
  <p:tag name="SUBTITLE" val="1"/>
  <p:tag name="PARTLISTDEFAULT" val="1"/>
  <p:tag name="TEAMSINLEADERBOARD" val="5"/>
  <p:tag name="BACKUPMAINTENANCE" val="7"/>
  <p:tag name="DISPLAYDEVICENUMBER" val="True"/>
  <p:tag name="PRRESPONSE10" val="1"/>
  <p:tag name="PRRESPONSE2" val="9"/>
  <p:tag name="DELIMITERS" val="3.1"/>
  <p:tag name="TPFULLVERSION" val="4.2.3.2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ick">
  <a:themeElements>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ick">
  <a:themeElements>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ick">
  <a:themeElements>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ick">
  <a:themeElements>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0" tIns="45711" rIns="91420" bIns="45711" numCol="1" anchor="t" anchorCtr="0" compatLnSpc="1">
        <a:prstTxWarp prst="textNoShape">
          <a:avLst/>
        </a:prstTxWarp>
      </a:bodyPr>
      <a:lstStyle>
        <a:defPPr marL="342900" marR="0" indent="-342900" algn="l" defTabSz="912813" rtl="0" eaLnBrk="1" fontAlgn="base" latinLnBrk="0" hangingPunct="1">
          <a:lnSpc>
            <a:spcPct val="12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23785</TotalTime>
  <Words>2490</Words>
  <Application>Microsoft Office PowerPoint</Application>
  <PresentationFormat>On-screen Show (4:3)</PresentationFormat>
  <Paragraphs>313</Paragraphs>
  <Slides>65</Slides>
  <Notes>13</Notes>
  <HiddenSlides>0</HiddenSlides>
  <MMClips>0</MMClips>
  <ScaleCrop>false</ScaleCrop>
  <HeadingPairs>
    <vt:vector size="4" baseType="variant">
      <vt:variant>
        <vt:lpstr>Theme</vt:lpstr>
      </vt:variant>
      <vt:variant>
        <vt:i4>4</vt:i4>
      </vt:variant>
      <vt:variant>
        <vt:lpstr>Slide Titles</vt:lpstr>
      </vt:variant>
      <vt:variant>
        <vt:i4>65</vt:i4>
      </vt:variant>
    </vt:vector>
  </HeadingPairs>
  <TitlesOfParts>
    <vt:vector size="69" baseType="lpstr">
      <vt:lpstr>Nick</vt:lpstr>
      <vt:lpstr>1_Nick</vt:lpstr>
      <vt:lpstr>2_Nick</vt:lpstr>
      <vt:lpstr>3_Nick</vt:lpstr>
      <vt:lpstr>Management Practices in Europe, the US and Emerging Markets</vt:lpstr>
      <vt:lpstr>In the last class I want to cover two things</vt:lpstr>
      <vt:lpstr>PowerPoint Presentation</vt:lpstr>
      <vt:lpstr>Does management matter? Evidence from India</vt:lpstr>
      <vt:lpstr>PowerPoint Presentation</vt:lpstr>
      <vt:lpstr>PowerPoint Presentation</vt:lpstr>
      <vt:lpstr>But does management cause any of these productivity differences between firms and countries?</vt:lpstr>
      <vt:lpstr>So we run an experiment on large firms to evaluate the impact of modern management on productivity</vt:lpstr>
      <vt:lpstr>Exhibit 1: Plants are large compounds, often containing several buildings.</vt:lpstr>
      <vt:lpstr>Exhibit 2a: Plants operate continuously making cotton fabric from yarn</vt:lpstr>
      <vt:lpstr>PowerPoint Presentation</vt:lpstr>
      <vt:lpstr>PowerPoint Presentation</vt:lpstr>
      <vt:lpstr>PowerPoint Presentation</vt:lpstr>
      <vt:lpstr>PowerPoint Presentation</vt:lpstr>
      <vt:lpstr>PowerPoint Presentation</vt:lpstr>
      <vt:lpstr>PowerPoint Presentation</vt:lpstr>
      <vt:lpstr>Intervention aimed to improve 38 core textile management practices in 5 areas</vt:lpstr>
      <vt:lpstr>Intervention aimed to improve 38 core textile management practices in 5 areas</vt:lpstr>
      <vt:lpstr>PowerPoint Presentation</vt:lpstr>
      <vt:lpstr>PowerPoint Presentation</vt:lpstr>
      <vt:lpstr>PowerPoint Presentation</vt:lpstr>
      <vt:lpstr>Previously mending was recorded only to cross-check against customers’ claims for rebates</vt:lpstr>
      <vt:lpstr>Now mending is recorded daily in a standard format, so it can analyzed by loom, shift, design &amp; weaver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performance boards have also been put up, with incentive pay for employees based on this</vt:lpstr>
      <vt:lpstr>PowerPoint Presentation</vt:lpstr>
      <vt:lpstr>PowerPoint Presentation</vt:lpstr>
      <vt:lpstr>Why doesn’t competition fix badly managed firms?</vt:lpstr>
      <vt:lpstr>Why don’t these firms improve themselves (even worthwhile reducing costs for a monopolist…)?</vt:lpstr>
      <vt:lpstr>PowerPoint Presentation</vt:lpstr>
      <vt:lpstr>PowerPoint Presentation</vt:lpstr>
      <vt:lpstr>PowerPoint Presentation</vt:lpstr>
      <vt:lpstr>Does Working from Home Work? Evidence from a Corporate Experiment</vt:lpstr>
      <vt:lpstr>Working from home spreading rapidly</vt:lpstr>
      <vt:lpstr>As a results firms seem unsure about the costs and benefits of working from home</vt:lpstr>
      <vt:lpstr>Background on the experiment   Impact on the firm   Impact on the employees   Learning and roll-out</vt:lpstr>
      <vt:lpstr>Chinese multinational decided to experiment with WFH</vt:lpstr>
      <vt:lpstr>CTrip was co-founded by James Liang, ex-CEO and current Chairman (and a Stanford GSB Phd Student)</vt:lpstr>
      <vt:lpstr>The experimental details</vt:lpstr>
      <vt:lpstr>PowerPoint Presentation</vt:lpstr>
      <vt:lpstr>Volunteers were more likely to be married, have worked more before joining the firm, have kids, &amp; commute further</vt:lpstr>
      <vt:lpstr>Figure 1: Compliance was about 90%</vt:lpstr>
      <vt:lpstr>Background on the experiment   Impact on the Firm   Impact on the employees   Learning and roll-out</vt:lpstr>
      <vt:lpstr>My prior for the impact on worker performance was negative, in part because of stories like this</vt:lpstr>
      <vt:lpstr>And the perception of working from home in the US also seems poor -  e.g. top Google image search</vt:lpstr>
      <vt:lpstr>In fact calls rose by 11.7% when working at home</vt:lpstr>
      <vt:lpstr>Working from home led to 11.7% more calls, 3.4% from more calls taken per minute and 8.4% from more minutes on the phone</vt:lpstr>
      <vt:lpstr>Minutes rose 8.4%, of which about 2/3 from employees working more hours per day (more punctual, shorter lunch breaks) and 1/3 from more days (less sick days)</vt:lpstr>
      <vt:lpstr>Also find no peer spillovers effects from office workers going home</vt:lpstr>
      <vt:lpstr>Background on the experiment   Impact on the Firm   Impact on the employees   Learning and roll-out</vt:lpstr>
      <vt:lpstr>Figure 4. Many employees seem to value working from home as attrition is significantly down</vt:lpstr>
      <vt:lpstr>Self-reported survey welfare measures are also significantly higher for home workers</vt:lpstr>
      <vt:lpstr>Impact on Individual Performance   Impact on the Firm   Impact on the Employees   Learning and roll-out</vt:lpstr>
      <vt:lpstr>Experiment so successful that CTrip is rapidly rolling out WFH across the firm</vt:lpstr>
      <vt:lpstr>Main reason is the firm did not know if working from home would work</vt:lpstr>
      <vt:lpstr>Also true that employees were uncertain and appear to learn over time</vt:lpstr>
      <vt:lpstr>Currently continuing to collect data and following longer run impact on promotions, recruitment and employee outcomes (even for those left the firm)</vt:lpstr>
      <vt:lpstr>Wrap up for the class and the course</vt:lpstr>
      <vt:lpstr>Some of this material is here, which we hope will be helpful www.worldmanagementsurvey.com </vt:lpstr>
    </vt:vector>
  </TitlesOfParts>
  <Company>Accenture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creator>shaleen.chavda</dc:creator>
  <cp:lastModifiedBy>nick bloom</cp:lastModifiedBy>
  <cp:revision>2862</cp:revision>
  <cp:lastPrinted>2000-08-10T20:43:38Z</cp:lastPrinted>
  <dcterms:created xsi:type="dcterms:W3CDTF">2008-03-17T06:35:12Z</dcterms:created>
  <dcterms:modified xsi:type="dcterms:W3CDTF">2012-02-02T05:57:55Z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ptVersion">
    <vt:i4>507</vt:i4>
  </property>
  <property fmtid="{D5CDD505-2E9C-101B-9397-08002B2CF9AE}" pid="3" name="QptDesign">
    <vt:i4>2</vt:i4>
  </property>
  <property fmtid="{D5CDD505-2E9C-101B-9397-08002B2CF9AE}" pid="4" name="QptPageSize">
    <vt:i4>1</vt:i4>
  </property>
  <property fmtid="{D5CDD505-2E9C-101B-9397-08002B2CF9AE}" pid="5" name="QptColorScheme">
    <vt:lpwstr>Default</vt:lpwstr>
  </property>
</Properties>
</file>