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Default Extension="vml" ContentType="application/vnd.openxmlformats-officedocument.vmlDrawing"/>
  <Override PartName="/ppt/tags/tag15.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46"/>
  </p:notesMasterIdLst>
  <p:handoutMasterIdLst>
    <p:handoutMasterId r:id="rId47"/>
  </p:handoutMasterIdLst>
  <p:sldIdLst>
    <p:sldId id="541" r:id="rId2"/>
    <p:sldId id="574" r:id="rId3"/>
    <p:sldId id="575" r:id="rId4"/>
    <p:sldId id="576" r:id="rId5"/>
    <p:sldId id="577" r:id="rId6"/>
    <p:sldId id="578" r:id="rId7"/>
    <p:sldId id="579" r:id="rId8"/>
    <p:sldId id="580" r:id="rId9"/>
    <p:sldId id="581" r:id="rId10"/>
    <p:sldId id="582" r:id="rId11"/>
    <p:sldId id="583" r:id="rId12"/>
    <p:sldId id="587" r:id="rId13"/>
    <p:sldId id="654" r:id="rId14"/>
    <p:sldId id="655" r:id="rId15"/>
    <p:sldId id="588" r:id="rId16"/>
    <p:sldId id="657" r:id="rId17"/>
    <p:sldId id="658" r:id="rId18"/>
    <p:sldId id="659" r:id="rId19"/>
    <p:sldId id="628" r:id="rId20"/>
    <p:sldId id="656" r:id="rId21"/>
    <p:sldId id="600" r:id="rId22"/>
    <p:sldId id="601" r:id="rId23"/>
    <p:sldId id="602" r:id="rId24"/>
    <p:sldId id="603" r:id="rId25"/>
    <p:sldId id="652" r:id="rId26"/>
    <p:sldId id="611" r:id="rId27"/>
    <p:sldId id="612" r:id="rId28"/>
    <p:sldId id="629" r:id="rId29"/>
    <p:sldId id="606" r:id="rId30"/>
    <p:sldId id="607" r:id="rId31"/>
    <p:sldId id="608" r:id="rId32"/>
    <p:sldId id="617" r:id="rId33"/>
    <p:sldId id="622" r:id="rId34"/>
    <p:sldId id="623" r:id="rId35"/>
    <p:sldId id="624" r:id="rId36"/>
    <p:sldId id="625" r:id="rId37"/>
    <p:sldId id="626" r:id="rId38"/>
    <p:sldId id="627" r:id="rId39"/>
    <p:sldId id="640" r:id="rId40"/>
    <p:sldId id="641" r:id="rId41"/>
    <p:sldId id="642" r:id="rId42"/>
    <p:sldId id="643" r:id="rId43"/>
    <p:sldId id="644" r:id="rId44"/>
    <p:sldId id="645" r:id="rId45"/>
  </p:sldIdLst>
  <p:sldSz cx="9144000" cy="6858000" type="screen4x3"/>
  <p:notesSz cx="6881813" cy="9296400"/>
  <p:custDataLst>
    <p:tags r:id="rId48"/>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DCDDDB"/>
    <a:srgbClr val="FF3300"/>
    <a:srgbClr val="800000"/>
    <a:srgbClr val="A5002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93562" autoAdjust="0"/>
  </p:normalViewPr>
  <p:slideViewPr>
    <p:cSldViewPr snapToGrid="0">
      <p:cViewPr>
        <p:scale>
          <a:sx n="66" d="100"/>
          <a:sy n="66" d="100"/>
        </p:scale>
        <p:origin x="-960" y="-240"/>
      </p:cViewPr>
      <p:guideLst>
        <p:guide orient="horz" pos="1399"/>
        <p:guide pos="363"/>
        <p:guide pos="54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2091"/>
    </p:cViewPr>
  </p:sorterViewPr>
  <p:notesViewPr>
    <p:cSldViewPr snapToGrid="0">
      <p:cViewPr varScale="1">
        <p:scale>
          <a:sx n="62" d="100"/>
          <a:sy n="62" d="100"/>
        </p:scale>
        <p:origin x="-2484" y="-64"/>
      </p:cViewPr>
      <p:guideLst>
        <p:guide orient="horz" pos="2929"/>
        <p:guide pos="216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82913" cy="463550"/>
          </a:xfrm>
          <a:prstGeom prst="rect">
            <a:avLst/>
          </a:prstGeom>
          <a:noFill/>
          <a:ln w="9525">
            <a:noFill/>
            <a:miter lim="800000"/>
            <a:headEnd/>
            <a:tailEnd/>
          </a:ln>
          <a:effectLst/>
        </p:spPr>
        <p:txBody>
          <a:bodyPr vert="horz" wrap="square" lIns="87442" tIns="43721" rIns="87442" bIns="43721" numCol="1" anchor="t" anchorCtr="0" compatLnSpc="1">
            <a:prstTxWarp prst="textNoShape">
              <a:avLst/>
            </a:prstTxWarp>
          </a:bodyPr>
          <a:lstStyle>
            <a:lvl1pPr defTabSz="874713">
              <a:defRPr sz="1100" b="0">
                <a:latin typeface="Times" pitchFamily="18" charset="0"/>
              </a:defRPr>
            </a:lvl1pPr>
          </a:lstStyle>
          <a:p>
            <a:pPr>
              <a:defRPr/>
            </a:pPr>
            <a:endParaRPr lang="en-GB"/>
          </a:p>
        </p:txBody>
      </p:sp>
      <p:sp>
        <p:nvSpPr>
          <p:cNvPr id="111619" name="Rectangle 3"/>
          <p:cNvSpPr>
            <a:spLocks noGrp="1" noChangeArrowheads="1"/>
          </p:cNvSpPr>
          <p:nvPr>
            <p:ph type="dt" sz="quarter" idx="1"/>
          </p:nvPr>
        </p:nvSpPr>
        <p:spPr bwMode="auto">
          <a:xfrm>
            <a:off x="3897313" y="0"/>
            <a:ext cx="2982912" cy="463550"/>
          </a:xfrm>
          <a:prstGeom prst="rect">
            <a:avLst/>
          </a:prstGeom>
          <a:noFill/>
          <a:ln w="9525">
            <a:noFill/>
            <a:miter lim="800000"/>
            <a:headEnd/>
            <a:tailEnd/>
          </a:ln>
          <a:effectLst/>
        </p:spPr>
        <p:txBody>
          <a:bodyPr vert="horz" wrap="square" lIns="87442" tIns="43721" rIns="87442" bIns="43721" numCol="1" anchor="t" anchorCtr="0" compatLnSpc="1">
            <a:prstTxWarp prst="textNoShape">
              <a:avLst/>
            </a:prstTxWarp>
          </a:bodyPr>
          <a:lstStyle>
            <a:lvl1pPr algn="r" defTabSz="874713">
              <a:defRPr sz="1100" b="0">
                <a:latin typeface="Times" pitchFamily="18" charset="0"/>
              </a:defRPr>
            </a:lvl1pPr>
          </a:lstStyle>
          <a:p>
            <a:pPr>
              <a:defRPr/>
            </a:pPr>
            <a:endParaRPr lang="en-GB"/>
          </a:p>
        </p:txBody>
      </p:sp>
      <p:sp>
        <p:nvSpPr>
          <p:cNvPr id="111620" name="Rectangle 4"/>
          <p:cNvSpPr>
            <a:spLocks noGrp="1" noChangeArrowheads="1"/>
          </p:cNvSpPr>
          <p:nvPr>
            <p:ph type="ftr" sz="quarter" idx="2"/>
          </p:nvPr>
        </p:nvSpPr>
        <p:spPr bwMode="auto">
          <a:xfrm>
            <a:off x="0" y="8831263"/>
            <a:ext cx="2982913" cy="463550"/>
          </a:xfrm>
          <a:prstGeom prst="rect">
            <a:avLst/>
          </a:prstGeom>
          <a:noFill/>
          <a:ln w="9525">
            <a:noFill/>
            <a:miter lim="800000"/>
            <a:headEnd/>
            <a:tailEnd/>
          </a:ln>
          <a:effectLst/>
        </p:spPr>
        <p:txBody>
          <a:bodyPr vert="horz" wrap="square" lIns="87442" tIns="43721" rIns="87442" bIns="43721" numCol="1" anchor="b" anchorCtr="0" compatLnSpc="1">
            <a:prstTxWarp prst="textNoShape">
              <a:avLst/>
            </a:prstTxWarp>
          </a:bodyPr>
          <a:lstStyle>
            <a:lvl1pPr defTabSz="874713">
              <a:defRPr sz="1100" b="0">
                <a:latin typeface="Times" pitchFamily="18" charset="0"/>
              </a:defRPr>
            </a:lvl1pPr>
          </a:lstStyle>
          <a:p>
            <a:pPr>
              <a:defRPr/>
            </a:pPr>
            <a:endParaRPr lang="en-GB"/>
          </a:p>
        </p:txBody>
      </p:sp>
      <p:sp>
        <p:nvSpPr>
          <p:cNvPr id="111621" name="Rectangle 5"/>
          <p:cNvSpPr>
            <a:spLocks noGrp="1" noChangeArrowheads="1"/>
          </p:cNvSpPr>
          <p:nvPr>
            <p:ph type="sldNum" sz="quarter" idx="3"/>
          </p:nvPr>
        </p:nvSpPr>
        <p:spPr bwMode="auto">
          <a:xfrm>
            <a:off x="3897313" y="8831263"/>
            <a:ext cx="2982912" cy="463550"/>
          </a:xfrm>
          <a:prstGeom prst="rect">
            <a:avLst/>
          </a:prstGeom>
          <a:noFill/>
          <a:ln w="9525">
            <a:noFill/>
            <a:miter lim="800000"/>
            <a:headEnd/>
            <a:tailEnd/>
          </a:ln>
          <a:effectLst/>
        </p:spPr>
        <p:txBody>
          <a:bodyPr vert="horz" wrap="square" lIns="87442" tIns="43721" rIns="87442" bIns="43721" numCol="1" anchor="b" anchorCtr="0" compatLnSpc="1">
            <a:prstTxWarp prst="textNoShape">
              <a:avLst/>
            </a:prstTxWarp>
          </a:bodyPr>
          <a:lstStyle>
            <a:lvl1pPr algn="r" defTabSz="874713">
              <a:defRPr sz="1100" b="0">
                <a:latin typeface="Times" pitchFamily="18" charset="0"/>
              </a:defRPr>
            </a:lvl1pPr>
          </a:lstStyle>
          <a:p>
            <a:pPr>
              <a:defRPr/>
            </a:pPr>
            <a:fld id="{96EACF9B-BBF7-4EA2-A7EB-5363767A6D29}" type="slidenum">
              <a:rPr lang="en-GB"/>
              <a:pPr>
                <a:defRPr/>
              </a:pPr>
              <a:t>‹#›</a:t>
            </a:fld>
            <a:endParaRPr lang="en-GB"/>
          </a:p>
        </p:txBody>
      </p:sp>
    </p:spTree>
    <p:extLst>
      <p:ext uri="{BB962C8B-B14F-4D97-AF65-F5344CB8AC3E}">
        <p14:creationId xmlns="" xmlns:p14="http://schemas.microsoft.com/office/powerpoint/2010/main" val="2578342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63550"/>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defTabSz="935038">
              <a:defRPr sz="1200" b="0">
                <a:latin typeface="Times" pitchFamily="18" charset="0"/>
              </a:defRPr>
            </a:lvl1pPr>
          </a:lstStyle>
          <a:p>
            <a:pPr>
              <a:defRPr/>
            </a:pPr>
            <a:endParaRPr lang="en-GB"/>
          </a:p>
        </p:txBody>
      </p:sp>
      <p:sp>
        <p:nvSpPr>
          <p:cNvPr id="6147" name="Rectangle 3"/>
          <p:cNvSpPr>
            <a:spLocks noGrp="1" noChangeArrowheads="1"/>
          </p:cNvSpPr>
          <p:nvPr>
            <p:ph type="dt" idx="1"/>
          </p:nvPr>
        </p:nvSpPr>
        <p:spPr bwMode="auto">
          <a:xfrm>
            <a:off x="3897313" y="0"/>
            <a:ext cx="2982912" cy="463550"/>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algn="r" defTabSz="935038">
              <a:defRPr sz="1200" b="0">
                <a:latin typeface="Times" pitchFamily="18" charset="0"/>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1119188" y="698500"/>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8975" y="4416425"/>
            <a:ext cx="5503863" cy="4181475"/>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8831263"/>
            <a:ext cx="2982913" cy="463550"/>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defTabSz="935038">
              <a:defRPr sz="1200" b="0">
                <a:latin typeface="Times" pitchFamily="18" charset="0"/>
              </a:defRPr>
            </a:lvl1pPr>
          </a:lstStyle>
          <a:p>
            <a:pPr>
              <a:defRPr/>
            </a:pPr>
            <a:endParaRPr lang="en-GB"/>
          </a:p>
        </p:txBody>
      </p:sp>
      <p:sp>
        <p:nvSpPr>
          <p:cNvPr id="6151" name="Rectangle 7"/>
          <p:cNvSpPr>
            <a:spLocks noGrp="1" noChangeArrowheads="1"/>
          </p:cNvSpPr>
          <p:nvPr>
            <p:ph type="sldNum" sz="quarter" idx="5"/>
          </p:nvPr>
        </p:nvSpPr>
        <p:spPr bwMode="auto">
          <a:xfrm>
            <a:off x="3897313" y="8831263"/>
            <a:ext cx="2982912" cy="463550"/>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algn="r" defTabSz="935038">
              <a:defRPr sz="1200" b="0">
                <a:latin typeface="Times" pitchFamily="18" charset="0"/>
              </a:defRPr>
            </a:lvl1pPr>
          </a:lstStyle>
          <a:p>
            <a:pPr>
              <a:defRPr/>
            </a:pPr>
            <a:fld id="{BB7BD0A0-6F2D-4BEE-9812-664544BBE521}" type="slidenum">
              <a:rPr lang="en-GB"/>
              <a:pPr>
                <a:defRPr/>
              </a:pPr>
              <a:t>‹#›</a:t>
            </a:fld>
            <a:endParaRPr lang="en-GB"/>
          </a:p>
        </p:txBody>
      </p:sp>
    </p:spTree>
    <p:extLst>
      <p:ext uri="{BB962C8B-B14F-4D97-AF65-F5344CB8AC3E}">
        <p14:creationId xmlns="" xmlns:p14="http://schemas.microsoft.com/office/powerpoint/2010/main" val="4217568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fld id="{71BEE36A-21F1-4100-9819-72EC6CBBCF04}" type="slidenum">
              <a:rPr lang="en-GB" sz="1200" b="0" smtClean="0">
                <a:latin typeface="Times" pitchFamily="18" charset="0"/>
              </a:rPr>
              <a:pPr/>
              <a:t>2</a:t>
            </a:fld>
            <a:endParaRPr lang="en-GB" sz="1200" b="0"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874838" y="1195388"/>
            <a:ext cx="10594976" cy="7945437"/>
          </a:xfrm>
          <a:ln/>
        </p:spPr>
      </p:sp>
      <p:sp>
        <p:nvSpPr>
          <p:cNvPr id="28675" name="Rectangle 3"/>
          <p:cNvSpPr>
            <a:spLocks noGrp="1" noChangeArrowheads="1"/>
          </p:cNvSpPr>
          <p:nvPr>
            <p:ph type="body" idx="1"/>
          </p:nvPr>
        </p:nvSpPr>
        <p:spPr>
          <a:xfrm>
            <a:off x="825500" y="347663"/>
            <a:ext cx="5861050" cy="2936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fld id="{71BEE36A-21F1-4100-9819-72EC6CBBCF04}" type="slidenum">
              <a:rPr lang="en-GB" sz="1200" b="0" smtClean="0">
                <a:latin typeface="Times" pitchFamily="18" charset="0"/>
              </a:rPr>
              <a:pPr/>
              <a:t>28</a:t>
            </a:fld>
            <a:endParaRPr lang="en-GB" sz="1200" b="0"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C4C7E5DF-A993-48C4-93D7-40DE29D2A206}" type="slidenum">
              <a:rPr lang="en-GB" sz="1200" b="0">
                <a:latin typeface="Times" pitchFamily="18" charset="0"/>
              </a:rPr>
              <a:pPr algn="r"/>
              <a:t>35</a:t>
            </a:fld>
            <a:endParaRPr lang="en-GB" sz="1200" b="0">
              <a:latin typeface="Times" pitchFamily="18" charset="0"/>
            </a:endParaRPr>
          </a:p>
        </p:txBody>
      </p:sp>
      <p:sp>
        <p:nvSpPr>
          <p:cNvPr id="69635" name="Rectangle 2"/>
          <p:cNvSpPr>
            <a:spLocks noGrp="1" noRot="1" noChangeAspect="1" noChangeArrowheads="1" noTextEdit="1"/>
          </p:cNvSpPr>
          <p:nvPr>
            <p:ph type="sldImg"/>
          </p:nvPr>
        </p:nvSpPr>
        <p:spPr>
          <a:xfrm>
            <a:off x="-1874838" y="1198563"/>
            <a:ext cx="10590213" cy="7942262"/>
          </a:xfrm>
          <a:ln/>
        </p:spPr>
      </p:sp>
      <p:sp>
        <p:nvSpPr>
          <p:cNvPr id="69636" name="Rectangle 3"/>
          <p:cNvSpPr>
            <a:spLocks noGrp="1" noChangeArrowheads="1"/>
          </p:cNvSpPr>
          <p:nvPr>
            <p:ph type="body" idx="1"/>
          </p:nvPr>
        </p:nvSpPr>
        <p:spPr>
          <a:xfrm>
            <a:off x="825500" y="347663"/>
            <a:ext cx="5861050" cy="2905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874838" y="1198563"/>
            <a:ext cx="10590213" cy="7942262"/>
          </a:xfrm>
          <a:ln/>
        </p:spPr>
      </p:sp>
      <p:sp>
        <p:nvSpPr>
          <p:cNvPr id="26627" name="Rectangle 3"/>
          <p:cNvSpPr>
            <a:spLocks noGrp="1" noChangeArrowheads="1"/>
          </p:cNvSpPr>
          <p:nvPr>
            <p:ph type="body" idx="1"/>
          </p:nvPr>
        </p:nvSpPr>
        <p:spPr>
          <a:xfrm>
            <a:off x="825500" y="347663"/>
            <a:ext cx="5861050" cy="2905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874838" y="1198563"/>
            <a:ext cx="10590213" cy="7942262"/>
          </a:xfrm>
          <a:ln/>
        </p:spPr>
      </p:sp>
      <p:sp>
        <p:nvSpPr>
          <p:cNvPr id="23555" name="Rectangle 3"/>
          <p:cNvSpPr>
            <a:spLocks noGrp="1" noChangeArrowheads="1"/>
          </p:cNvSpPr>
          <p:nvPr>
            <p:ph type="body" idx="1"/>
          </p:nvPr>
        </p:nvSpPr>
        <p:spPr>
          <a:xfrm>
            <a:off x="825500" y="347663"/>
            <a:ext cx="5861050" cy="2905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2CBE2ED4-8DD6-40C7-AFFB-7A53F0E72855}" type="slidenum">
              <a:rPr lang="en-GB" sz="1200" b="0">
                <a:latin typeface="Times" pitchFamily="18" charset="0"/>
              </a:rPr>
              <a:pPr algn="r"/>
              <a:t>3</a:t>
            </a:fld>
            <a:endParaRPr lang="en-GB" sz="1200" b="0">
              <a:latin typeface="Times"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34897F79-6CA9-4C6B-A029-37B61DC2FE81}" type="slidenum">
              <a:rPr lang="en-GB" sz="1200" b="0">
                <a:latin typeface="Times" pitchFamily="18" charset="0"/>
              </a:rPr>
              <a:pPr algn="r"/>
              <a:t>4</a:t>
            </a:fld>
            <a:endParaRPr lang="en-GB" sz="1200" b="0">
              <a:latin typeface="Times" pitchFamily="18" charset="0"/>
            </a:endParaRPr>
          </a:p>
        </p:txBody>
      </p:sp>
      <p:sp>
        <p:nvSpPr>
          <p:cNvPr id="65539" name="Rectangle 2"/>
          <p:cNvSpPr>
            <a:spLocks noGrp="1" noRot="1" noChangeAspect="1" noChangeArrowheads="1" noTextEdit="1"/>
          </p:cNvSpPr>
          <p:nvPr>
            <p:ph type="sldImg"/>
          </p:nvPr>
        </p:nvSpPr>
        <p:spPr>
          <a:xfrm>
            <a:off x="-1874838" y="1198563"/>
            <a:ext cx="10590213" cy="7942262"/>
          </a:xfrm>
          <a:ln/>
        </p:spPr>
      </p:sp>
      <p:sp>
        <p:nvSpPr>
          <p:cNvPr id="65540" name="Rectangle 3"/>
          <p:cNvSpPr>
            <a:spLocks noGrp="1" noChangeArrowheads="1"/>
          </p:cNvSpPr>
          <p:nvPr>
            <p:ph type="body" idx="1"/>
          </p:nvPr>
        </p:nvSpPr>
        <p:spPr>
          <a:xfrm>
            <a:off x="825500" y="347663"/>
            <a:ext cx="5861050" cy="2905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BB932E9A-CC3D-4669-876B-A81DB5E11489}" type="slidenum">
              <a:rPr lang="en-GB" sz="1200" b="0">
                <a:latin typeface="Times" pitchFamily="18" charset="0"/>
              </a:rPr>
              <a:pPr algn="r"/>
              <a:t>16</a:t>
            </a:fld>
            <a:endParaRPr lang="en-GB" sz="1200" b="0">
              <a:latin typeface="Times" pitchFamily="18" charset="0"/>
            </a:endParaRPr>
          </a:p>
        </p:txBody>
      </p:sp>
      <p:sp>
        <p:nvSpPr>
          <p:cNvPr id="67587" name="Rectangle 2"/>
          <p:cNvSpPr>
            <a:spLocks noGrp="1" noRot="1" noChangeAspect="1" noChangeArrowheads="1" noTextEdit="1"/>
          </p:cNvSpPr>
          <p:nvPr>
            <p:ph type="sldImg"/>
          </p:nvPr>
        </p:nvSpPr>
        <p:spPr>
          <a:xfrm>
            <a:off x="-1874838" y="1198563"/>
            <a:ext cx="10590213" cy="7942262"/>
          </a:xfrm>
          <a:ln/>
        </p:spPr>
      </p:sp>
      <p:sp>
        <p:nvSpPr>
          <p:cNvPr id="67588" name="Rectangle 3"/>
          <p:cNvSpPr>
            <a:spLocks noGrp="1" noChangeArrowheads="1"/>
          </p:cNvSpPr>
          <p:nvPr>
            <p:ph type="body" idx="1"/>
          </p:nvPr>
        </p:nvSpPr>
        <p:spPr>
          <a:xfrm>
            <a:off x="825500" y="347663"/>
            <a:ext cx="5861050" cy="2905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fld id="{71BEE36A-21F1-4100-9819-72EC6CBBCF04}" type="slidenum">
              <a:rPr lang="en-GB" sz="1200" b="0" smtClean="0">
                <a:latin typeface="Times" pitchFamily="18" charset="0"/>
              </a:rPr>
              <a:pPr/>
              <a:t>19</a:t>
            </a:fld>
            <a:endParaRPr lang="en-GB" sz="1200" b="0"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BB932E9A-CC3D-4669-876B-A81DB5E11489}" type="slidenum">
              <a:rPr lang="en-GB" sz="1200" b="0">
                <a:latin typeface="Times" pitchFamily="18" charset="0"/>
              </a:rPr>
              <a:pPr algn="r"/>
              <a:t>20</a:t>
            </a:fld>
            <a:endParaRPr lang="en-GB" sz="1200" b="0">
              <a:latin typeface="Times" pitchFamily="18" charset="0"/>
            </a:endParaRPr>
          </a:p>
        </p:txBody>
      </p:sp>
      <p:sp>
        <p:nvSpPr>
          <p:cNvPr id="67587" name="Rectangle 2"/>
          <p:cNvSpPr>
            <a:spLocks noGrp="1" noRot="1" noChangeAspect="1" noChangeArrowheads="1" noTextEdit="1"/>
          </p:cNvSpPr>
          <p:nvPr>
            <p:ph type="sldImg"/>
          </p:nvPr>
        </p:nvSpPr>
        <p:spPr>
          <a:xfrm>
            <a:off x="-1874838" y="1198563"/>
            <a:ext cx="10590213" cy="7942262"/>
          </a:xfrm>
          <a:ln/>
        </p:spPr>
      </p:sp>
      <p:sp>
        <p:nvSpPr>
          <p:cNvPr id="67588" name="Rectangle 3"/>
          <p:cNvSpPr>
            <a:spLocks noGrp="1" noChangeArrowheads="1"/>
          </p:cNvSpPr>
          <p:nvPr>
            <p:ph type="body" idx="1"/>
          </p:nvPr>
        </p:nvSpPr>
        <p:spPr>
          <a:xfrm>
            <a:off x="825500" y="347663"/>
            <a:ext cx="5861050" cy="2905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5E6F6F3-FA27-404B-B41A-D69E471725BF}" type="slidenum">
              <a:rPr lang="en-GB" smtClean="0"/>
              <a:pPr/>
              <a:t>21</a:t>
            </a:fld>
            <a:endParaRPr lang="en-GB"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5E90A78-1011-4B77-9CC0-43389AA022FC}" type="slidenum">
              <a:rPr lang="en-GB" smtClean="0"/>
              <a:pPr/>
              <a:t>23</a:t>
            </a:fld>
            <a:endParaRPr lang="en-GB"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dirty="0" smtClean="0"/>
              <a:t>Bandiera et al find that family ownership helps reduce</a:t>
            </a:r>
            <a:r>
              <a:rPr lang="en-US" baseline="0" dirty="0" smtClean="0"/>
              <a:t> CEO slack (time with outsiders) but NOT when family member IS CEO</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874838" y="1198563"/>
            <a:ext cx="10590213" cy="7942262"/>
          </a:xfrm>
          <a:ln/>
        </p:spPr>
      </p:sp>
      <p:sp>
        <p:nvSpPr>
          <p:cNvPr id="27651" name="Rectangle 3"/>
          <p:cNvSpPr>
            <a:spLocks noGrp="1" noChangeArrowheads="1"/>
          </p:cNvSpPr>
          <p:nvPr>
            <p:ph type="body" idx="1"/>
          </p:nvPr>
        </p:nvSpPr>
        <p:spPr>
          <a:xfrm>
            <a:off x="825500" y="347663"/>
            <a:ext cx="5861050" cy="2905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82095"/>
          </a:xfrm>
          <a:prstGeom prst="rect">
            <a:avLst/>
          </a:prstGeom>
        </p:spPr>
        <p:txBody>
          <a:bodyPr/>
          <a:lstStyle>
            <a:lvl1pPr algn="l">
              <a:defRPr sz="3200" b="1">
                <a:latin typeface="Arial" pitchFamily="34" charset="0"/>
                <a:cs typeface="Arial" pitchFamily="34" charset="0"/>
              </a:defRPr>
            </a:lvl1pPr>
          </a:lstStyle>
          <a:p>
            <a:r>
              <a:rPr lang="en-US" smtClean="0"/>
              <a:t>Click to edit Master title style</a:t>
            </a:r>
            <a:endParaRPr lang="en-US"/>
          </a:p>
        </p:txBody>
      </p:sp>
      <p:sp>
        <p:nvSpPr>
          <p:cNvPr id="7" name="Content Placeholder 2"/>
          <p:cNvSpPr>
            <a:spLocks noGrp="1"/>
          </p:cNvSpPr>
          <p:nvPr>
            <p:ph idx="1"/>
          </p:nvPr>
        </p:nvSpPr>
        <p:spPr>
          <a:xfrm>
            <a:off x="457200" y="1092200"/>
            <a:ext cx="8229600" cy="5033963"/>
          </a:xfrm>
          <a:prstGeom prst="rect">
            <a:avLst/>
          </a:prstGeom>
        </p:spPr>
        <p:txBody>
          <a:bodyPr/>
          <a:lstStyle>
            <a:lvl1pPr algn="l">
              <a:defRPr sz="2400">
                <a:latin typeface="Arial" pitchFamily="34" charset="0"/>
                <a:cs typeface="Arial" pitchFamily="34" charset="0"/>
              </a:defRPr>
            </a:lvl1pPr>
            <a:lvl2pPr algn="l">
              <a:defRPr sz="2400">
                <a:latin typeface="Arial" pitchFamily="34" charset="0"/>
                <a:cs typeface="Arial" pitchFamily="34" charset="0"/>
              </a:defRPr>
            </a:lvl2pPr>
            <a:lvl3pPr algn="l">
              <a:defRPr sz="2400">
                <a:latin typeface="Arial" pitchFamily="34" charset="0"/>
                <a:cs typeface="Arial" pitchFamily="34" charset="0"/>
              </a:defRPr>
            </a:lvl3pPr>
            <a:lvl4pPr algn="l">
              <a:defRPr sz="2400">
                <a:latin typeface="Arial" pitchFamily="34" charset="0"/>
                <a:cs typeface="Arial" pitchFamily="34" charset="0"/>
              </a:defRPr>
            </a:lvl4pPr>
            <a:lvl5pPr algn="l">
              <a:defRPr sz="2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0342288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Rectangle 4"/>
          <p:cNvSpPr>
            <a:spLocks noGrp="1" noChangeArrowheads="1"/>
          </p:cNvSpPr>
          <p:nvPr>
            <p:ph type="sldNum" sz="quarter" idx="12"/>
          </p:nvPr>
        </p:nvSpPr>
        <p:spPr>
          <a:xfrm>
            <a:off x="6553200" y="6248400"/>
            <a:ext cx="1905000" cy="457200"/>
          </a:xfrm>
          <a:prstGeom prst="rect">
            <a:avLst/>
          </a:prstGeom>
          <a:ln/>
        </p:spPr>
        <p:txBody>
          <a:bodyPr/>
          <a:lstStyle>
            <a:lvl1pPr algn="l">
              <a:defRPr sz="1400">
                <a:latin typeface="Arial" pitchFamily="34" charset="0"/>
                <a:cs typeface="Arial" pitchFamily="34" charset="0"/>
              </a:defRPr>
            </a:lvl1pPr>
          </a:lstStyle>
          <a:p>
            <a:pPr>
              <a:defRPr/>
            </a:pPr>
            <a:fld id="{A9A40E58-51A6-4264-8E68-72594B637E5E}" type="slidenum">
              <a:rPr lang="en-US" altLang="en-GB" smtClean="0"/>
              <a:pPr>
                <a:defRPr/>
              </a:pPr>
              <a:t>‹#›</a:t>
            </a:fld>
            <a:endParaRPr lang="en-US" altLang="en-GB"/>
          </a:p>
        </p:txBody>
      </p:sp>
      <p:sp>
        <p:nvSpPr>
          <p:cNvPr id="7" name="Title 1"/>
          <p:cNvSpPr>
            <a:spLocks noGrp="1"/>
          </p:cNvSpPr>
          <p:nvPr>
            <p:ph type="title"/>
          </p:nvPr>
        </p:nvSpPr>
        <p:spPr>
          <a:xfrm>
            <a:off x="457200" y="274638"/>
            <a:ext cx="8229600" cy="682095"/>
          </a:xfrm>
          <a:prstGeom prst="rect">
            <a:avLst/>
          </a:prstGeom>
        </p:spPr>
        <p:txBody>
          <a:bodyPr/>
          <a:lstStyle>
            <a:lvl1pPr algn="l">
              <a:defRPr sz="3200" b="1">
                <a:latin typeface="Arial" pitchFamily="34" charset="0"/>
                <a:cs typeface="Arial" pitchFamily="34" charset="0"/>
              </a:defRPr>
            </a:lvl1pPr>
          </a:lstStyle>
          <a:p>
            <a:r>
              <a:rPr lang="en-US" smtClean="0"/>
              <a:t>Click to edit Master title style</a:t>
            </a:r>
            <a:endParaRPr lang="en-US"/>
          </a:p>
        </p:txBody>
      </p:sp>
      <p:sp>
        <p:nvSpPr>
          <p:cNvPr id="8" name="Content Placeholder 2"/>
          <p:cNvSpPr>
            <a:spLocks noGrp="1"/>
          </p:cNvSpPr>
          <p:nvPr>
            <p:ph idx="1"/>
          </p:nvPr>
        </p:nvSpPr>
        <p:spPr>
          <a:xfrm>
            <a:off x="457200" y="1092200"/>
            <a:ext cx="8229600" cy="5033963"/>
          </a:xfrm>
          <a:prstGeom prst="rect">
            <a:avLst/>
          </a:prstGeom>
        </p:spPr>
        <p:txBody>
          <a:bodyPr/>
          <a:lstStyle>
            <a:lvl1pPr algn="l">
              <a:defRPr sz="2400">
                <a:latin typeface="Arial" pitchFamily="34" charset="0"/>
                <a:cs typeface="Arial" pitchFamily="34" charset="0"/>
              </a:defRPr>
            </a:lvl1pPr>
            <a:lvl2pPr algn="l">
              <a:defRPr sz="2400">
                <a:latin typeface="Arial" pitchFamily="34" charset="0"/>
                <a:cs typeface="Arial" pitchFamily="34" charset="0"/>
              </a:defRPr>
            </a:lvl2pPr>
            <a:lvl3pPr algn="l">
              <a:defRPr sz="2400">
                <a:latin typeface="Arial" pitchFamily="34" charset="0"/>
                <a:cs typeface="Arial" pitchFamily="34" charset="0"/>
              </a:defRPr>
            </a:lvl3pPr>
            <a:lvl4pPr algn="l">
              <a:defRPr sz="2400">
                <a:latin typeface="Arial" pitchFamily="34" charset="0"/>
                <a:cs typeface="Arial" pitchFamily="34" charset="0"/>
              </a:defRPr>
            </a:lvl4pPr>
            <a:lvl5pPr algn="l">
              <a:defRPr sz="2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38562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93766"/>
          </a:xfrm>
          <a:prstGeom prst="rect">
            <a:avLst/>
          </a:prstGeom>
        </p:spPr>
        <p:txBody>
          <a:bodyPr/>
          <a:lstStyle>
            <a:lvl1pPr algn="l">
              <a:defRPr sz="2800" b="1">
                <a:latin typeface="+mj-lt"/>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600200"/>
            <a:ext cx="8229600" cy="4525963"/>
          </a:xfrm>
          <a:prstGeom prst="rect">
            <a:avLst/>
          </a:prstGeom>
        </p:spPr>
        <p:txBody>
          <a:bodyPr/>
          <a:lstStyle>
            <a:lvl1pPr algn="l">
              <a:defRPr sz="2400">
                <a:latin typeface="+mj-lt"/>
              </a:defRPr>
            </a:lvl1pPr>
            <a:lvl2pPr algn="l">
              <a:defRPr sz="2400">
                <a:latin typeface="+mj-lt"/>
              </a:defRPr>
            </a:lvl2pPr>
            <a:lvl3pPr algn="l">
              <a:defRPr sz="2400">
                <a:latin typeface="+mj-lt"/>
              </a:defRPr>
            </a:lvl3pPr>
            <a:lvl4pPr algn="l">
              <a:defRPr sz="2400">
                <a:latin typeface="+mj-lt"/>
              </a:defRPr>
            </a:lvl4pPr>
            <a:lvl5pPr algn="l">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sldNum" sz="quarter" idx="12"/>
          </p:nvPr>
        </p:nvSpPr>
        <p:spPr>
          <a:xfrm>
            <a:off x="5943600" y="6324600"/>
            <a:ext cx="2133600" cy="476250"/>
          </a:xfrm>
          <a:prstGeom prst="rect">
            <a:avLst/>
          </a:prstGeom>
          <a:ln/>
        </p:spPr>
        <p:txBody>
          <a:bodyPr/>
          <a:lstStyle>
            <a:lvl1pPr>
              <a:defRPr/>
            </a:lvl1pPr>
          </a:lstStyle>
          <a:p>
            <a:pPr>
              <a:defRPr/>
            </a:pPr>
            <a:fld id="{55083F53-240A-460E-A332-767E788642C1}" type="slidenum">
              <a:rPr lang="en-US"/>
              <a:pPr>
                <a:defRPr/>
              </a:pPr>
              <a:t>‹#›</a:t>
            </a:fld>
            <a:endParaRPr lang="en-US"/>
          </a:p>
        </p:txBody>
      </p:sp>
    </p:spTree>
    <p:extLst>
      <p:ext uri="{BB962C8B-B14F-4D97-AF65-F5344CB8AC3E}">
        <p14:creationId xmlns="" xmlns:p14="http://schemas.microsoft.com/office/powerpoint/2010/main" val="38606624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3766"/>
          </a:xfrm>
          <a:prstGeom prst="rect">
            <a:avLst/>
          </a:prstGeom>
        </p:spPr>
        <p:txBody>
          <a:bodyPr/>
          <a:lstStyle>
            <a:lvl1pPr algn="l">
              <a:defRPr sz="2800" b="1">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lgn="l">
              <a:defRPr sz="2400">
                <a:latin typeface="+mj-lt"/>
              </a:defRPr>
            </a:lvl1pPr>
            <a:lvl2pPr algn="l">
              <a:defRPr sz="2400">
                <a:latin typeface="+mj-lt"/>
              </a:defRPr>
            </a:lvl2pPr>
            <a:lvl3pPr algn="l">
              <a:defRPr sz="2400">
                <a:latin typeface="+mj-lt"/>
              </a:defRPr>
            </a:lvl3pPr>
            <a:lvl4pPr algn="l">
              <a:defRPr sz="2400">
                <a:latin typeface="+mj-lt"/>
              </a:defRPr>
            </a:lvl4pPr>
            <a:lvl5pPr algn="l">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2"/>
          </p:nvPr>
        </p:nvSpPr>
        <p:spPr>
          <a:xfrm>
            <a:off x="5943600" y="6324600"/>
            <a:ext cx="2133600" cy="476250"/>
          </a:xfrm>
          <a:prstGeom prst="rect">
            <a:avLst/>
          </a:prstGeom>
          <a:ln/>
        </p:spPr>
        <p:txBody>
          <a:bodyPr/>
          <a:lstStyle>
            <a:lvl1pPr>
              <a:defRPr/>
            </a:lvl1pPr>
          </a:lstStyle>
          <a:p>
            <a:pPr>
              <a:defRPr/>
            </a:pPr>
            <a:fld id="{55083F53-240A-460E-A332-767E788642C1}" type="slidenum">
              <a:rPr lang="en-US"/>
              <a:pPr>
                <a:defRPr/>
              </a:pPr>
              <a:t>‹#›</a:t>
            </a:fld>
            <a:endParaRPr lang="en-US"/>
          </a:p>
        </p:txBody>
      </p:sp>
    </p:spTree>
    <p:extLst>
      <p:ext uri="{BB962C8B-B14F-4D97-AF65-F5344CB8AC3E}">
        <p14:creationId xmlns="" xmlns:p14="http://schemas.microsoft.com/office/powerpoint/2010/main" val="8501805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10" descr="stanford-logo"/>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8077200" y="6181725"/>
            <a:ext cx="600075"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6619" name="Text Box 11"/>
          <p:cNvSpPr txBox="1">
            <a:spLocks noChangeArrowheads="1"/>
          </p:cNvSpPr>
          <p:nvPr userDrawn="1"/>
        </p:nvSpPr>
        <p:spPr bwMode="auto">
          <a:xfrm>
            <a:off x="441325" y="6330950"/>
            <a:ext cx="3434658" cy="276999"/>
          </a:xfrm>
          <a:prstGeom prst="rect">
            <a:avLst/>
          </a:prstGeom>
          <a:noFill/>
          <a:ln w="9525">
            <a:noFill/>
            <a:miter lim="800000"/>
            <a:headEnd/>
            <a:tailEnd/>
          </a:ln>
          <a:effectLst/>
        </p:spPr>
        <p:txBody>
          <a:bodyPr wrap="none">
            <a:spAutoFit/>
          </a:bodyPr>
          <a:lstStyle/>
          <a:p>
            <a:pPr eaLnBrk="1" hangingPunct="1">
              <a:defRPr/>
            </a:pPr>
            <a:r>
              <a:rPr lang="en-US" sz="1200" dirty="0">
                <a:solidFill>
                  <a:srgbClr val="990033"/>
                </a:solidFill>
              </a:rPr>
              <a:t>Nick Bloom and John Van Reenen, </a:t>
            </a:r>
            <a:r>
              <a:rPr lang="en-US" sz="1200" dirty="0" smtClean="0">
                <a:solidFill>
                  <a:srgbClr val="990033"/>
                </a:solidFill>
              </a:rPr>
              <a:t>591, 2012</a:t>
            </a:r>
            <a:endParaRPr lang="en-US" sz="1200" dirty="0">
              <a:solidFill>
                <a:srgbClr val="990033"/>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71" r:id="rId2"/>
    <p:sldLayoutId id="2147483672" r:id="rId3"/>
    <p:sldLayoutId id="2147483673" r:id="rId4"/>
    <p:sldLayoutId id="2147483674" r:id="rId5"/>
    <p:sldLayoutId id="2147483675" r:id="rId6"/>
    <p:sldLayoutId id="2147483676" r:id="rId7"/>
  </p:sldLayoutIdLst>
  <p:timing>
    <p:tnLst>
      <p:par>
        <p:cTn id="1" dur="indefinite" restart="never" nodeType="tmRoot"/>
      </p:par>
    </p:tnLst>
  </p:timing>
  <p:hf hdr="0" ftr="0" dt="0"/>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pitchFamily="34" charset="0"/>
        </a:defRPr>
      </a:lvl2pPr>
      <a:lvl3pPr algn="ctr" defTabSz="912813" rtl="0" eaLnBrk="0" fontAlgn="base" hangingPunct="0">
        <a:spcBef>
          <a:spcPct val="0"/>
        </a:spcBef>
        <a:spcAft>
          <a:spcPct val="0"/>
        </a:spcAft>
        <a:defRPr sz="4400">
          <a:solidFill>
            <a:schemeClr val="tx2"/>
          </a:solidFill>
          <a:latin typeface="Arial" pitchFamily="34" charset="0"/>
        </a:defRPr>
      </a:lvl3pPr>
      <a:lvl4pPr algn="ctr" defTabSz="912813" rtl="0" eaLnBrk="0" fontAlgn="base" hangingPunct="0">
        <a:spcBef>
          <a:spcPct val="0"/>
        </a:spcBef>
        <a:spcAft>
          <a:spcPct val="0"/>
        </a:spcAft>
        <a:defRPr sz="4400">
          <a:solidFill>
            <a:schemeClr val="tx2"/>
          </a:solidFill>
          <a:latin typeface="Arial" pitchFamily="34" charset="0"/>
        </a:defRPr>
      </a:lvl4pPr>
      <a:lvl5pPr algn="ctr" defTabSz="912813" rtl="0" eaLnBrk="0" fontAlgn="base" hangingPunct="0">
        <a:spcBef>
          <a:spcPct val="0"/>
        </a:spcBef>
        <a:spcAft>
          <a:spcPct val="0"/>
        </a:spcAft>
        <a:defRPr sz="4400">
          <a:solidFill>
            <a:schemeClr val="tx2"/>
          </a:solidFill>
          <a:latin typeface="Arial" pitchFamily="34" charset="0"/>
        </a:defRPr>
      </a:lvl5pPr>
      <a:lvl6pPr marL="457200" algn="ctr" defTabSz="912813" rtl="0" fontAlgn="base">
        <a:spcBef>
          <a:spcPct val="0"/>
        </a:spcBef>
        <a:spcAft>
          <a:spcPct val="0"/>
        </a:spcAft>
        <a:defRPr sz="4400">
          <a:solidFill>
            <a:schemeClr val="tx2"/>
          </a:solidFill>
          <a:latin typeface="Arial" pitchFamily="34" charset="0"/>
        </a:defRPr>
      </a:lvl6pPr>
      <a:lvl7pPr marL="914400" algn="ctr" defTabSz="912813" rtl="0" fontAlgn="base">
        <a:spcBef>
          <a:spcPct val="0"/>
        </a:spcBef>
        <a:spcAft>
          <a:spcPct val="0"/>
        </a:spcAft>
        <a:defRPr sz="4400">
          <a:solidFill>
            <a:schemeClr val="tx2"/>
          </a:solidFill>
          <a:latin typeface="Arial" pitchFamily="34" charset="0"/>
        </a:defRPr>
      </a:lvl7pPr>
      <a:lvl8pPr marL="1371600" algn="ctr" defTabSz="912813" rtl="0" fontAlgn="base">
        <a:spcBef>
          <a:spcPct val="0"/>
        </a:spcBef>
        <a:spcAft>
          <a:spcPct val="0"/>
        </a:spcAft>
        <a:defRPr sz="4400">
          <a:solidFill>
            <a:schemeClr val="tx2"/>
          </a:solidFill>
          <a:latin typeface="Arial" pitchFamily="34" charset="0"/>
        </a:defRPr>
      </a:lvl8pPr>
      <a:lvl9pPr marL="1828800" algn="ctr" defTabSz="912813" rtl="0" fontAlgn="base">
        <a:spcBef>
          <a:spcPct val="0"/>
        </a:spcBef>
        <a:spcAft>
          <a:spcPct val="0"/>
        </a:spcAft>
        <a:defRPr sz="4400">
          <a:solidFill>
            <a:schemeClr val="tx2"/>
          </a:solidFill>
          <a:latin typeface="Arial" pitchFamily="34"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800">
          <a:solidFill>
            <a:schemeClr val="tx1"/>
          </a:solidFill>
          <a:latin typeface="+mn-lt"/>
        </a:defRPr>
      </a:lvl2pPr>
      <a:lvl3pPr marL="1143000" indent="-230188" algn="l" defTabSz="912813" rtl="0" eaLnBrk="0" fontAlgn="base" hangingPunct="0">
        <a:spcBef>
          <a:spcPct val="20000"/>
        </a:spcBef>
        <a:spcAft>
          <a:spcPct val="0"/>
        </a:spcAft>
        <a:buChar char="•"/>
        <a:defRPr sz="2400">
          <a:solidFill>
            <a:schemeClr val="tx1"/>
          </a:solidFill>
          <a:latin typeface="+mn-lt"/>
        </a:defRPr>
      </a:lvl3pPr>
      <a:lvl4pPr marL="1600200" indent="-228600" algn="l" defTabSz="912813" rtl="0" eaLnBrk="0" fontAlgn="base" hangingPunct="0">
        <a:spcBef>
          <a:spcPct val="20000"/>
        </a:spcBef>
        <a:spcAft>
          <a:spcPct val="0"/>
        </a:spcAft>
        <a:buChar char="–"/>
        <a:defRPr sz="20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4.xml"/><Relationship Id="rId7" Type="http://schemas.microsoft.com/office/2007/relationships/media" Target="../media/media1.mp3"/><Relationship Id="rId2" Type="http://schemas.openxmlformats.org/officeDocument/2006/relationships/tags" Target="../tags/tag1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3.xml"/><Relationship Id="rId4" Type="http://schemas.openxmlformats.org/officeDocument/2006/relationships/audio" Target="../media/media1.mp3"/></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0.xml"/><Relationship Id="rId7" Type="http://schemas.microsoft.com/office/2007/relationships/media" Target="../media/media1.mp3"/><Relationship Id="rId2" Type="http://schemas.openxmlformats.org/officeDocument/2006/relationships/tags" Target="../tags/tag19.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3.xml"/><Relationship Id="rId4" Type="http://schemas.openxmlformats.org/officeDocument/2006/relationships/audio" Target="../media/media1.mp3"/></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6.xml"/><Relationship Id="rId7" Type="http://schemas.microsoft.com/office/2007/relationships/media" Target="../media/media1.mp3"/><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3.xml"/><Relationship Id="rId4" Type="http://schemas.openxmlformats.org/officeDocument/2006/relationships/audio" Target="../media/media1.mp3"/></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audio" Target="../media/media1.mp3"/><Relationship Id="rId7" Type="http://schemas.openxmlformats.org/officeDocument/2006/relationships/image" Target="../media/image7.png"/><Relationship Id="rId2" Type="http://schemas.openxmlformats.org/officeDocument/2006/relationships/tags" Target="../tags/tag33.xml"/><Relationship Id="rId1" Type="http://schemas.openxmlformats.org/officeDocument/2006/relationships/vmlDrawing" Target="../drawings/vmlDrawing5.vml"/><Relationship Id="rId6" Type="http://schemas.microsoft.com/office/2007/relationships/media" Target="../media/media1.mp3"/><Relationship Id="rId5" Type="http://schemas.openxmlformats.org/officeDocument/2006/relationships/slideLayout" Target="../slideLayouts/slideLayout3.xml"/><Relationship Id="rId4" Type="http://schemas.openxmlformats.org/officeDocument/2006/relationships/tags" Target="../tags/tag34.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audio" Target="../media/media1.mp3"/><Relationship Id="rId7" Type="http://schemas.openxmlformats.org/officeDocument/2006/relationships/image" Target="../media/image7.png"/><Relationship Id="rId2" Type="http://schemas.openxmlformats.org/officeDocument/2006/relationships/tags" Target="../tags/tag37.xml"/><Relationship Id="rId1" Type="http://schemas.openxmlformats.org/officeDocument/2006/relationships/vmlDrawing" Target="../drawings/vmlDrawing6.vml"/><Relationship Id="rId6" Type="http://schemas.microsoft.com/office/2007/relationships/media" Target="../media/media1.mp3"/><Relationship Id="rId5" Type="http://schemas.openxmlformats.org/officeDocument/2006/relationships/slideLayout" Target="../slideLayouts/slideLayout3.xml"/><Relationship Id="rId4" Type="http://schemas.openxmlformats.org/officeDocument/2006/relationships/tags" Target="../tags/tag38.xml"/></Relationships>
</file>

<file path=ppt/slides/_rels/slide4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xml"/><Relationship Id="rId7" Type="http://schemas.microsoft.com/office/2007/relationships/media" Target="../media/media1.mp3"/><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3.xml"/><Relationship Id="rId4" Type="http://schemas.openxmlformats.org/officeDocument/2006/relationships/audio" Target="../media/media1.mp3"/></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204788" y="178935"/>
            <a:ext cx="8604250" cy="1470025"/>
          </a:xfrm>
          <a:prstGeom prst="rect">
            <a:avLst/>
          </a:prstGeom>
        </p:spPr>
        <p:txBody>
          <a:bodyPr/>
          <a:lstStyle/>
          <a:p>
            <a:pPr eaLnBrk="1" hangingPunct="1"/>
            <a:r>
              <a:rPr lang="en-US" sz="4000" b="1" dirty="0" smtClean="0"/>
              <a:t>Management Practices in Europe, the US and Emerging Markets</a:t>
            </a:r>
          </a:p>
        </p:txBody>
      </p:sp>
      <p:sp>
        <p:nvSpPr>
          <p:cNvPr id="6148" name="Rectangle 3"/>
          <p:cNvSpPr>
            <a:spLocks noGrp="1" noChangeArrowheads="1"/>
          </p:cNvSpPr>
          <p:nvPr>
            <p:ph type="subTitle" idx="4294967295"/>
          </p:nvPr>
        </p:nvSpPr>
        <p:spPr>
          <a:xfrm>
            <a:off x="204788" y="1565275"/>
            <a:ext cx="8051800" cy="1752600"/>
          </a:xfrm>
          <a:prstGeom prst="rect">
            <a:avLst/>
          </a:prstGeom>
        </p:spPr>
        <p:txBody>
          <a:bodyPr/>
          <a:lstStyle/>
          <a:p>
            <a:pPr marL="0" indent="0" eaLnBrk="1" hangingPunct="1">
              <a:lnSpc>
                <a:spcPct val="80000"/>
              </a:lnSpc>
              <a:buNone/>
            </a:pPr>
            <a:r>
              <a:rPr lang="en-US" sz="2800" dirty="0" smtClean="0">
                <a:latin typeface="Arial" pitchFamily="34" charset="0"/>
                <a:cs typeface="Arial" pitchFamily="34" charset="0"/>
              </a:rPr>
              <a:t>Nick Bloom (Stanford Economics and GSB)</a:t>
            </a:r>
          </a:p>
          <a:p>
            <a:pPr marL="0" indent="0" eaLnBrk="1" hangingPunct="1">
              <a:lnSpc>
                <a:spcPct val="80000"/>
              </a:lnSpc>
              <a:buNone/>
            </a:pPr>
            <a:r>
              <a:rPr lang="en-US" sz="2800" dirty="0" smtClean="0">
                <a:latin typeface="Arial" pitchFamily="34" charset="0"/>
                <a:cs typeface="Arial" pitchFamily="34" charset="0"/>
              </a:rPr>
              <a:t>John Van Reenen (LSE and Stanford GSB)</a:t>
            </a:r>
          </a:p>
          <a:p>
            <a:pPr marL="0" indent="0" eaLnBrk="1" hangingPunct="1">
              <a:lnSpc>
                <a:spcPct val="80000"/>
              </a:lnSpc>
              <a:buNone/>
            </a:pPr>
            <a:r>
              <a:rPr lang="en-US" sz="2800" b="1" dirty="0" smtClean="0">
                <a:latin typeface="Arial" pitchFamily="34" charset="0"/>
                <a:cs typeface="Arial" pitchFamily="34" charset="0"/>
              </a:rPr>
              <a:t>Lecture 3: Management and firm Performance</a:t>
            </a:r>
          </a:p>
        </p:txBody>
      </p:sp>
      <p:sp>
        <p:nvSpPr>
          <p:cNvPr id="6146" name="Slide Number Placeholder 5"/>
          <p:cNvSpPr>
            <a:spLocks noGrp="1"/>
          </p:cNvSpPr>
          <p:nvPr>
            <p:ph type="sldNum" sz="quarter" idx="12"/>
          </p:nvPr>
        </p:nvSpPr>
        <p:spPr>
          <a:xfrm>
            <a:off x="7010400" y="6324600"/>
            <a:ext cx="2133600" cy="476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8BDC1831-6A9F-4DF8-BFF8-27C1A8F18124}" type="slidenum">
              <a:rPr lang="en-US" sz="1400" b="0" smtClean="0"/>
              <a:pPr/>
              <a:t>1</a:t>
            </a:fld>
            <a:endParaRPr lang="en-US" sz="1400" b="0" smtClean="0"/>
          </a:p>
        </p:txBody>
      </p:sp>
      <p:pic>
        <p:nvPicPr>
          <p:cNvPr id="3074" name="Picture 2" descr="http://t0.gstatic.com/images?q=tbn:ANd9GcTBqXN6iHc5reVoIzcFGK8pB4S3krEl1fGZQqUMGd-Vr5gmY5v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50000" y="3015550"/>
            <a:ext cx="2781300" cy="3829750"/>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t0.gstatic.com/images?q=tbn:ANd9GcRExbYGnZJmlOaCCTByxcq7-xgZfM4zFh3Q7XrmmDk-XzcXlbBAA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874" y="2969983"/>
            <a:ext cx="2905126" cy="3878493"/>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t1.gstatic.com/images?q=tbn:ANd9GcQatASlNZBv6HAbzl3hA3OBDYxdf_7_v0X94iQv8EO2olkDl0JXWw"/>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40074" y="3482860"/>
            <a:ext cx="3055937" cy="3055938"/>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43471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40481" y="1047701"/>
            <a:ext cx="6926262" cy="50689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The survey scores to question (3), process problem documentation – </a:t>
            </a:r>
            <a:r>
              <a:rPr lang="en-US" u="sng" dirty="0" smtClean="0"/>
              <a:t>US, Canada and UK, retail</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10</a:t>
            </a:fld>
            <a:endParaRPr lang="en-US"/>
          </a:p>
        </p:txBody>
      </p:sp>
      <p:sp>
        <p:nvSpPr>
          <p:cNvPr id="9" name="Title 1"/>
          <p:cNvSpPr txBox="1">
            <a:spLocks/>
          </p:cNvSpPr>
          <p:nvPr/>
        </p:nvSpPr>
        <p:spPr>
          <a:xfrm>
            <a:off x="457200" y="6078747"/>
            <a:ext cx="8229600"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All countries, retail firms (100 to 5000 employees)</a:t>
            </a:r>
            <a:br>
              <a:rPr lang="en-US" sz="2400" b="0" dirty="0" smtClean="0"/>
            </a:br>
            <a:r>
              <a:rPr lang="en-US" sz="2400" b="0" dirty="0" smtClean="0"/>
              <a:t>661 observations</a:t>
            </a:r>
            <a:br>
              <a:rPr lang="en-US" sz="2400" b="0" dirty="0" smtClean="0"/>
            </a:br>
            <a:endParaRPr lang="en-US" sz="2400" b="0" dirty="0"/>
          </a:p>
        </p:txBody>
      </p:sp>
      <p:sp>
        <p:nvSpPr>
          <p:cNvPr id="10" name="Title 1"/>
          <p:cNvSpPr txBox="1">
            <a:spLocks/>
          </p:cNvSpPr>
          <p:nvPr/>
        </p:nvSpPr>
        <p:spPr>
          <a:xfrm>
            <a:off x="5827486" y="1250489"/>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3.07</a:t>
            </a:r>
            <a:endParaRPr lang="en-US" sz="2400" b="0" dirty="0"/>
          </a:p>
        </p:txBody>
      </p:sp>
    </p:spTree>
    <p:custDataLst>
      <p:tags r:id="rId1"/>
    </p:custDataLst>
    <p:extLst>
      <p:ext uri="{BB962C8B-B14F-4D97-AF65-F5344CB8AC3E}">
        <p14:creationId xmlns="" xmlns:p14="http://schemas.microsoft.com/office/powerpoint/2010/main" val="3201332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5030" y="1117600"/>
            <a:ext cx="6689636" cy="48957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The survey scores to question (3), process problem documentation – </a:t>
            </a:r>
            <a:r>
              <a:rPr lang="en-US" u="sng" dirty="0" smtClean="0"/>
              <a:t>developed countries, hospitals</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11</a:t>
            </a:fld>
            <a:endParaRPr lang="en-US"/>
          </a:p>
        </p:txBody>
      </p:sp>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Hospitals, Canada, France, Germany, Italy, Sweden, UK, US, 1183 observations</a:t>
            </a:r>
            <a:endParaRPr lang="en-US" sz="2400" b="0" dirty="0"/>
          </a:p>
        </p:txBody>
      </p:sp>
      <p:sp>
        <p:nvSpPr>
          <p:cNvPr id="10" name="Title 1"/>
          <p:cNvSpPr txBox="1">
            <a:spLocks/>
          </p:cNvSpPr>
          <p:nvPr/>
        </p:nvSpPr>
        <p:spPr>
          <a:xfrm>
            <a:off x="5827486" y="1250489"/>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3.04</a:t>
            </a:r>
            <a:endParaRPr lang="en-US" sz="2400" b="0" dirty="0"/>
          </a:p>
        </p:txBody>
      </p:sp>
    </p:spTree>
    <p:custDataLst>
      <p:tags r:id="rId1"/>
    </p:custDataLst>
    <p:extLst>
      <p:ext uri="{BB962C8B-B14F-4D97-AF65-F5344CB8AC3E}">
        <p14:creationId xmlns="" xmlns:p14="http://schemas.microsoft.com/office/powerpoint/2010/main" val="2466505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a:graphicFrameLocks noChangeAspect="1"/>
          </p:cNvGraphicFramePr>
          <p:nvPr>
            <p:extLst>
              <p:ext uri="{D42A27DB-BD31-4B8C-83A1-F6EECF244321}">
                <p14:modId xmlns="" xmlns:p14="http://schemas.microsoft.com/office/powerpoint/2010/main" val="2161083179"/>
              </p:ext>
            </p:extLst>
          </p:nvPr>
        </p:nvGraphicFramePr>
        <p:xfrm>
          <a:off x="1770742" y="2578752"/>
          <a:ext cx="5791201" cy="4351819"/>
        </p:xfrm>
        <a:graphic>
          <a:graphicData uri="http://schemas.openxmlformats.org/presentationml/2006/ole">
            <p:oleObj spid="_x0000_s52226" name="Chart" r:id="rId6" imgW="4572000" imgH="5143500" progId="MSGraph.Chart.8">
              <p:embed followColorScheme="full"/>
            </p:oleObj>
          </a:graphicData>
        </a:graphic>
      </p:graphicFrame>
      <p:sp>
        <p:nvSpPr>
          <p:cNvPr id="7" name="TPQuestion"/>
          <p:cNvSpPr>
            <a:spLocks noGrp="1"/>
          </p:cNvSpPr>
          <p:nvPr>
            <p:ph type="title"/>
          </p:nvPr>
        </p:nvSpPr>
        <p:spPr>
          <a:xfrm>
            <a:off x="159657" y="-58053"/>
            <a:ext cx="8229600" cy="1143000"/>
          </a:xfrm>
          <a:prstGeom prst="rect">
            <a:avLst/>
          </a:prstGeom>
        </p:spPr>
        <p:txBody>
          <a:bodyPr/>
          <a:lstStyle/>
          <a:p>
            <a:pPr algn="l"/>
            <a:r>
              <a:rPr lang="en-US" sz="2800" b="1" dirty="0" smtClean="0"/>
              <a:t>(4) Performance tracking</a:t>
            </a:r>
            <a:endParaRPr lang="en-US" sz="2800" b="1" dirty="0"/>
          </a:p>
        </p:txBody>
      </p:sp>
      <p:sp>
        <p:nvSpPr>
          <p:cNvPr id="3" name="TPAnswers"/>
          <p:cNvSpPr>
            <a:spLocks noGrp="1"/>
          </p:cNvSpPr>
          <p:nvPr>
            <p:ph type="body" idx="4294967295"/>
            <p:custDataLst>
              <p:tags r:id="rId3"/>
            </p:custDataLst>
          </p:nvPr>
        </p:nvSpPr>
        <p:spPr>
          <a:xfrm>
            <a:off x="-950686" y="845469"/>
            <a:ext cx="4869543" cy="4525963"/>
          </a:xfrm>
          <a:prstGeom prst="rect">
            <a:avLst/>
          </a:prstGeom>
        </p:spPr>
        <p:txBody>
          <a:bodyPr>
            <a:noAutofit/>
          </a:bodyPr>
          <a:lstStyle/>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a:t> </a:t>
            </a:r>
          </a:p>
        </p:txBody>
      </p:sp>
      <p:graphicFrame>
        <p:nvGraphicFramePr>
          <p:cNvPr id="12" name="Group 2"/>
          <p:cNvGraphicFramePr>
            <a:graphicFrameLocks/>
          </p:cNvGraphicFramePr>
          <p:nvPr>
            <p:extLst>
              <p:ext uri="{D42A27DB-BD31-4B8C-83A1-F6EECF244321}">
                <p14:modId xmlns="" xmlns:p14="http://schemas.microsoft.com/office/powerpoint/2010/main" val="2418452760"/>
              </p:ext>
            </p:extLst>
          </p:nvPr>
        </p:nvGraphicFramePr>
        <p:xfrm>
          <a:off x="47624" y="462896"/>
          <a:ext cx="9096375" cy="2309333"/>
        </p:xfrm>
        <a:graphic>
          <a:graphicData uri="http://schemas.openxmlformats.org/drawingml/2006/table">
            <a:tbl>
              <a:tblPr/>
              <a:tblGrid>
                <a:gridCol w="3377747"/>
                <a:gridCol w="2598058"/>
                <a:gridCol w="3120570"/>
              </a:tblGrid>
              <a:tr h="2309333">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 </a:t>
                      </a:r>
                      <a:r>
                        <a:rPr kumimoji="0" lang="en-US" sz="2000" b="0" i="0" u="none" strike="noStrike" cap="none" normalizeH="0" baseline="0" dirty="0" smtClean="0">
                          <a:ln>
                            <a:noFill/>
                          </a:ln>
                          <a:solidFill>
                            <a:schemeClr val="tx1"/>
                          </a:solidFill>
                          <a:effectLst/>
                          <a:latin typeface="Arial" charset="0"/>
                        </a:rPr>
                        <a:t>Measures tracked do not indicate directly if overall business objectives are being met. Tracking is an ad-hoc process (certain processes aren’t tracked at all) </a:t>
                      </a:r>
                      <a:endParaRPr kumimoji="0" lang="en-GB" sz="20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 Most key performance indicators are tracked formally. Tracking is overseen by senior management. </a:t>
                      </a: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 </a:t>
                      </a:r>
                      <a:r>
                        <a:rPr kumimoji="0" lang="en-US" sz="2000" b="0" i="0" u="none" strike="noStrike" cap="none" normalizeH="0" baseline="0" dirty="0" smtClean="0">
                          <a:ln>
                            <a:noFill/>
                          </a:ln>
                          <a:solidFill>
                            <a:schemeClr val="tx1"/>
                          </a:solidFill>
                          <a:effectLst/>
                          <a:latin typeface="Arial" charset="0"/>
                        </a:rPr>
                        <a:t>Performance is continuously tracked and communicated, both formally and informally, to all staff using a range of visual management tools. </a:t>
                      </a:r>
                      <a:endParaRPr kumimoji="0" lang="en-GB" sz="20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1" name="snd_drum62_free-loops.com.mp3">
            <a:hlinkClick r:id="" action="ppaction://media"/>
          </p:cNvPr>
          <p:cNvPicPr>
            <a:picLocks noChangeAspect="1"/>
          </p:cNvPicPr>
          <p:nvPr>
            <a:audioFile r:link="rId4"/>
            <p:extLst>
              <p:ext uri="{DAA4B4D4-6D71-4841-9C94-3DE7FCFB9230}">
                <p14:media xmlns="" xmlns:p14="http://schemas.microsoft.com/office/powerpoint/2010/main" r:embed="rId7"/>
              </p:ext>
            </p:extLst>
          </p:nvPr>
        </p:nvPicPr>
        <p:blipFill>
          <a:blip r:embed="rId8" cstate="print"/>
          <a:stretch>
            <a:fillRect/>
          </a:stretch>
        </p:blipFill>
        <p:spPr>
          <a:xfrm>
            <a:off x="-609600" y="3922486"/>
            <a:ext cx="609600" cy="609600"/>
          </a:xfrm>
          <a:prstGeom prst="rect">
            <a:avLst/>
          </a:prstGeom>
        </p:spPr>
      </p:pic>
    </p:spTree>
    <p:custDataLst>
      <p:tags r:id="rId2"/>
    </p:custDataLst>
    <p:extLst>
      <p:ext uri="{BB962C8B-B14F-4D97-AF65-F5344CB8AC3E}">
        <p14:creationId xmlns="" xmlns:p14="http://schemas.microsoft.com/office/powerpoint/2010/main" val="224056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repeatDur="0" restart="never" fill="hold" nodeType="clickEffect">
                                  <p:stCondLst>
                                    <p:cond delay="0"/>
                                  </p:stCondLst>
                                  <p:childTnLst>
                                    <p:cmd type="call" cmd="playFrom(0.0)">
                                      <p:cBhvr>
                                        <p:cTn id="6" dur="6569"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cond evt="onNext" delay="0">
                      <p:tgtEl>
                        <p:sldTgt/>
                      </p:tgtEl>
                    </p:cond>
                  </p:endCondLst>
                </p:cTn>
                <p:tgtEl>
                  <p:spTgt spid="11"/>
                </p:tgtEl>
              </p:cMediaNode>
            </p:audio>
          </p:childTnLst>
        </p:cTn>
      </p:par>
    </p:tnLst>
    <p:bldLst>
      <p:bldOleChart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performance metrics – Toyota</a:t>
            </a:r>
            <a:endParaRPr lang="en-US"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13</a:t>
            </a:fld>
            <a:endParaRPr lang="en-US"/>
          </a:p>
        </p:txBody>
      </p:sp>
      <p:pic>
        <p:nvPicPr>
          <p:cNvPr id="8194" name="Picture 2" descr="C:\_DATA\Management\data\2008Survey\Toyota2_Thailand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7332" y="886505"/>
            <a:ext cx="7806670" cy="5311095"/>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3320509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_DATA\India\photos\Iphone\Thanksgiving_2009 13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64000" y="1515537"/>
            <a:ext cx="5486397" cy="411479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Examples of performance metrics - Heathrow</a:t>
            </a:r>
            <a:endParaRPr lang="en-US"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14</a:t>
            </a:fld>
            <a:endParaRPr lang="en-US"/>
          </a:p>
        </p:txBody>
      </p:sp>
      <p:pic>
        <p:nvPicPr>
          <p:cNvPr id="8194" name="Picture 2" descr="C:\_DATA\India\photos\Iphone\Heathrow_Metric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6250" y="927704"/>
            <a:ext cx="3979636" cy="5306181"/>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656527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881" y="1088571"/>
            <a:ext cx="6818639" cy="4990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Performance tracking (4):</a:t>
            </a:r>
            <a:br>
              <a:rPr lang="en-US" dirty="0" smtClean="0"/>
            </a:br>
            <a:r>
              <a:rPr lang="en-US" u="sng" dirty="0" smtClean="0"/>
              <a:t>all countries, manufacturing</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15</a:t>
            </a:fld>
            <a:endParaRPr lang="en-US"/>
          </a:p>
        </p:txBody>
      </p:sp>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All countries, manufacturing firms (100 to 5000 employees), 9838 observations</a:t>
            </a:r>
            <a:endParaRPr lang="en-US" sz="2400" b="0" dirty="0"/>
          </a:p>
        </p:txBody>
      </p:sp>
      <p:sp>
        <p:nvSpPr>
          <p:cNvPr id="10" name="Title 1"/>
          <p:cNvSpPr txBox="1">
            <a:spLocks/>
          </p:cNvSpPr>
          <p:nvPr/>
        </p:nvSpPr>
        <p:spPr>
          <a:xfrm>
            <a:off x="5827486" y="1119862"/>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3.36</a:t>
            </a:r>
            <a:endParaRPr lang="en-US" sz="2400" b="0" dirty="0"/>
          </a:p>
        </p:txBody>
      </p:sp>
    </p:spTree>
    <p:custDataLst>
      <p:tags r:id="rId1"/>
    </p:custDataLst>
    <p:extLst>
      <p:ext uri="{BB962C8B-B14F-4D97-AF65-F5344CB8AC3E}">
        <p14:creationId xmlns="" xmlns:p14="http://schemas.microsoft.com/office/powerpoint/2010/main" val="2350801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txBox="1">
            <a:spLocks noGrp="1"/>
          </p:cNvSpPr>
          <p:nvPr/>
        </p:nvSpPr>
        <p:spPr bwMode="auto">
          <a:xfrm>
            <a:off x="5943600" y="6324600"/>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C95DE478-FA73-4BF4-BB28-E10AB698D7EC}" type="slidenum">
              <a:rPr lang="en-US" sz="1400"/>
              <a:pPr algn="r" eaLnBrk="1" hangingPunct="1"/>
              <a:t>16</a:t>
            </a:fld>
            <a:endParaRPr lang="en-US" sz="1400"/>
          </a:p>
        </p:txBody>
      </p:sp>
      <p:graphicFrame>
        <p:nvGraphicFramePr>
          <p:cNvPr id="763906" name="Group 2"/>
          <p:cNvGraphicFramePr>
            <a:graphicFrameLocks noGrp="1"/>
          </p:cNvGraphicFramePr>
          <p:nvPr>
            <p:ph idx="4294967295"/>
            <p:extLst>
              <p:ext uri="{D42A27DB-BD31-4B8C-83A1-F6EECF244321}">
                <p14:modId xmlns="" xmlns:p14="http://schemas.microsoft.com/office/powerpoint/2010/main" val="1129082478"/>
              </p:ext>
            </p:extLst>
          </p:nvPr>
        </p:nvGraphicFramePr>
        <p:xfrm>
          <a:off x="47625" y="840253"/>
          <a:ext cx="9018588" cy="4248150"/>
        </p:xfrm>
        <a:graphic>
          <a:graphicData uri="http://schemas.openxmlformats.org/drawingml/2006/table">
            <a:tbl>
              <a:tblPr/>
              <a:tblGrid>
                <a:gridCol w="1049338"/>
                <a:gridCol w="2522537"/>
                <a:gridCol w="2579688"/>
                <a:gridCol w="2867025"/>
              </a:tblGrid>
              <a:tr h="4248150">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Score</a:t>
                      </a:r>
                    </a:p>
                  </a:txBody>
                  <a:tcPr marL="91420" marR="91420" marT="45711" marB="45711"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(1): P</a:t>
                      </a:r>
                      <a:r>
                        <a:rPr kumimoji="0" lang="en-US" sz="2400" b="0" i="0" u="none" strike="noStrike" cap="none" normalizeH="0" baseline="0" dirty="0" err="1" smtClean="0">
                          <a:ln>
                            <a:noFill/>
                          </a:ln>
                          <a:solidFill>
                            <a:schemeClr val="tx1"/>
                          </a:solidFill>
                          <a:effectLst/>
                          <a:latin typeface="Arial" charset="0"/>
                        </a:rPr>
                        <a:t>erformance</a:t>
                      </a:r>
                      <a:r>
                        <a:rPr kumimoji="0" lang="en-US" sz="2400" b="0" i="0" u="none" strike="noStrike" cap="none" normalizeH="0" baseline="0" dirty="0" smtClean="0">
                          <a:ln>
                            <a:noFill/>
                          </a:ln>
                          <a:solidFill>
                            <a:schemeClr val="tx1"/>
                          </a:solidFill>
                          <a:effectLst/>
                          <a:latin typeface="Arial" charset="0"/>
                        </a:rPr>
                        <a:t> is reviewed infrequently or in an un-meaningful way e.g. only success or failure is noted. </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(3): </a:t>
                      </a:r>
                      <a:r>
                        <a:rPr kumimoji="0" lang="en-US" sz="2400" b="0" i="0" u="none" strike="noStrike" cap="none" normalizeH="0" baseline="0" dirty="0" smtClean="0">
                          <a:ln>
                            <a:noFill/>
                          </a:ln>
                          <a:solidFill>
                            <a:schemeClr val="tx1"/>
                          </a:solidFill>
                          <a:effectLst/>
                          <a:latin typeface="Arial" charset="0"/>
                        </a:rPr>
                        <a:t>Performance is reviewed periodically with successes and failures identified.  Results are communicated to senior management. No clear follow-up plan is adopted.</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(5): </a:t>
                      </a:r>
                      <a:r>
                        <a:rPr kumimoji="0" lang="en-US" sz="2400" b="0" i="0" u="none" strike="noStrike" cap="none" normalizeH="0" baseline="0" dirty="0" smtClean="0">
                          <a:ln>
                            <a:noFill/>
                          </a:ln>
                          <a:solidFill>
                            <a:schemeClr val="tx1"/>
                          </a:solidFill>
                          <a:effectLst/>
                          <a:latin typeface="Arial" charset="0"/>
                        </a:rPr>
                        <a:t>Performance is continually reviewed, based on indicators tracked.  All aspects are followed up ensure continuous improvement. Results are communicated to all staff </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18" name="Text Box 11"/>
          <p:cNvSpPr txBox="1">
            <a:spLocks noChangeArrowheads="1"/>
          </p:cNvSpPr>
          <p:nvPr/>
        </p:nvSpPr>
        <p:spPr bwMode="auto">
          <a:xfrm>
            <a:off x="42863" y="17463"/>
            <a:ext cx="930275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sz="2800"/>
              <a:t>(5) Performance review </a:t>
            </a:r>
            <a:endParaRPr lang="en-GB" sz="2800"/>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a:graphicFrameLocks noChangeAspect="1"/>
          </p:cNvGraphicFramePr>
          <p:nvPr>
            <p:extLst>
              <p:ext uri="{D42A27DB-BD31-4B8C-83A1-F6EECF244321}">
                <p14:modId xmlns="" xmlns:p14="http://schemas.microsoft.com/office/powerpoint/2010/main" val="4136491222"/>
              </p:ext>
            </p:extLst>
          </p:nvPr>
        </p:nvGraphicFramePr>
        <p:xfrm>
          <a:off x="1770742" y="2569029"/>
          <a:ext cx="5966192" cy="4448625"/>
        </p:xfrm>
        <a:graphic>
          <a:graphicData uri="http://schemas.openxmlformats.org/presentationml/2006/ole">
            <p:oleObj spid="_x0000_s184322" name="Chart" r:id="rId6" imgW="4572000" imgH="5143500" progId="MSGraph.Chart.8">
              <p:embed followColorScheme="full"/>
            </p:oleObj>
          </a:graphicData>
        </a:graphic>
      </p:graphicFrame>
      <p:sp>
        <p:nvSpPr>
          <p:cNvPr id="7" name="TPQuestion"/>
          <p:cNvSpPr>
            <a:spLocks noGrp="1"/>
          </p:cNvSpPr>
          <p:nvPr>
            <p:ph type="title"/>
          </p:nvPr>
        </p:nvSpPr>
        <p:spPr>
          <a:xfrm>
            <a:off x="159657" y="-58053"/>
            <a:ext cx="8229600" cy="1143000"/>
          </a:xfrm>
          <a:prstGeom prst="rect">
            <a:avLst/>
          </a:prstGeom>
        </p:spPr>
        <p:txBody>
          <a:bodyPr/>
          <a:lstStyle/>
          <a:p>
            <a:pPr algn="l"/>
            <a:r>
              <a:rPr lang="en-US" sz="2800" b="1" dirty="0" smtClean="0"/>
              <a:t>(5) Performance review</a:t>
            </a:r>
            <a:endParaRPr lang="en-US" sz="2800" b="1" dirty="0"/>
          </a:p>
        </p:txBody>
      </p:sp>
      <p:sp>
        <p:nvSpPr>
          <p:cNvPr id="3" name="TPAnswers"/>
          <p:cNvSpPr>
            <a:spLocks noGrp="1"/>
          </p:cNvSpPr>
          <p:nvPr>
            <p:ph type="body" idx="4294967295"/>
            <p:custDataLst>
              <p:tags r:id="rId3"/>
            </p:custDataLst>
          </p:nvPr>
        </p:nvSpPr>
        <p:spPr>
          <a:xfrm>
            <a:off x="-950686" y="845469"/>
            <a:ext cx="4869543" cy="4525963"/>
          </a:xfrm>
          <a:prstGeom prst="rect">
            <a:avLst/>
          </a:prstGeom>
        </p:spPr>
        <p:txBody>
          <a:bodyPr>
            <a:noAutofit/>
          </a:bodyPr>
          <a:lstStyle/>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a:t> </a:t>
            </a:r>
          </a:p>
        </p:txBody>
      </p:sp>
      <p:graphicFrame>
        <p:nvGraphicFramePr>
          <p:cNvPr id="12" name="Group 2"/>
          <p:cNvGraphicFramePr>
            <a:graphicFrameLocks/>
          </p:cNvGraphicFramePr>
          <p:nvPr>
            <p:extLst>
              <p:ext uri="{D42A27DB-BD31-4B8C-83A1-F6EECF244321}">
                <p14:modId xmlns="" xmlns:p14="http://schemas.microsoft.com/office/powerpoint/2010/main" val="1567355852"/>
              </p:ext>
            </p:extLst>
          </p:nvPr>
        </p:nvGraphicFramePr>
        <p:xfrm>
          <a:off x="47624" y="462896"/>
          <a:ext cx="9096375" cy="2338361"/>
        </p:xfrm>
        <a:graphic>
          <a:graphicData uri="http://schemas.openxmlformats.org/drawingml/2006/table">
            <a:tbl>
              <a:tblPr/>
              <a:tblGrid>
                <a:gridCol w="2332719"/>
                <a:gridCol w="3149600"/>
                <a:gridCol w="3614056"/>
              </a:tblGrid>
              <a:tr h="2338361">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 P</a:t>
                      </a:r>
                      <a:r>
                        <a:rPr kumimoji="0" lang="en-US" sz="2000" b="0" i="0" u="none" strike="noStrike" cap="none" normalizeH="0" baseline="0" dirty="0" err="1" smtClean="0">
                          <a:ln>
                            <a:noFill/>
                          </a:ln>
                          <a:solidFill>
                            <a:schemeClr val="tx1"/>
                          </a:solidFill>
                          <a:effectLst/>
                          <a:latin typeface="Arial" charset="0"/>
                        </a:rPr>
                        <a:t>erformance</a:t>
                      </a:r>
                      <a:r>
                        <a:rPr kumimoji="0" lang="en-US" sz="2000" b="0" i="0" u="none" strike="noStrike" cap="none" normalizeH="0" baseline="0" dirty="0" smtClean="0">
                          <a:ln>
                            <a:noFill/>
                          </a:ln>
                          <a:solidFill>
                            <a:schemeClr val="tx1"/>
                          </a:solidFill>
                          <a:effectLst/>
                          <a:latin typeface="Arial" charset="0"/>
                        </a:rPr>
                        <a:t> is reviewed infrequently or in an un-meaningful way e.g. only success or failure is noted. </a:t>
                      </a:r>
                      <a:endParaRPr kumimoji="0" lang="en-GB" sz="20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 </a:t>
                      </a:r>
                      <a:r>
                        <a:rPr kumimoji="0" lang="en-US" sz="2000" b="0" i="0" u="none" strike="noStrike" cap="none" normalizeH="0" baseline="0" dirty="0" smtClean="0">
                          <a:ln>
                            <a:noFill/>
                          </a:ln>
                          <a:solidFill>
                            <a:schemeClr val="tx1"/>
                          </a:solidFill>
                          <a:effectLst/>
                          <a:latin typeface="Arial" charset="0"/>
                        </a:rPr>
                        <a:t>Performance is reviewed periodically with successes and failures identified.  Results are communicated to senior management. No clear follow-up plan is adopted.</a:t>
                      </a:r>
                      <a:endParaRPr kumimoji="0" lang="en-GB" sz="20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 </a:t>
                      </a:r>
                      <a:r>
                        <a:rPr kumimoji="0" lang="en-US" sz="2000" b="0" i="0" u="none" strike="noStrike" cap="none" normalizeH="0" baseline="0" dirty="0" smtClean="0">
                          <a:ln>
                            <a:noFill/>
                          </a:ln>
                          <a:solidFill>
                            <a:schemeClr val="tx1"/>
                          </a:solidFill>
                          <a:effectLst/>
                          <a:latin typeface="Arial" charset="0"/>
                        </a:rPr>
                        <a:t>Performance is continually reviewed, based on indicators tracked.  All aspects are followed up ensure continuous improvement. Results are communicated to all staff </a:t>
                      </a:r>
                      <a:endParaRPr kumimoji="0" lang="en-GB" sz="20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1" name="snd_drum62_free-loops.com.mp3">
            <a:hlinkClick r:id="" action="ppaction://media"/>
          </p:cNvPr>
          <p:cNvPicPr>
            <a:picLocks noChangeAspect="1"/>
          </p:cNvPicPr>
          <p:nvPr>
            <a:audioFile r:link="rId4"/>
            <p:extLst>
              <p:ext uri="{DAA4B4D4-6D71-4841-9C94-3DE7FCFB9230}">
                <p14:media xmlns="" xmlns:p14="http://schemas.microsoft.com/office/powerpoint/2010/main" r:embed="rId7"/>
              </p:ext>
            </p:extLst>
          </p:nvPr>
        </p:nvPicPr>
        <p:blipFill>
          <a:blip r:embed="rId8" cstate="print"/>
          <a:stretch>
            <a:fillRect/>
          </a:stretch>
        </p:blipFill>
        <p:spPr>
          <a:xfrm>
            <a:off x="-609600" y="3922486"/>
            <a:ext cx="609600" cy="609600"/>
          </a:xfrm>
          <a:prstGeom prst="rect">
            <a:avLst/>
          </a:prstGeom>
        </p:spPr>
      </p:pic>
    </p:spTree>
    <p:custDataLst>
      <p:tags r:id="rId2"/>
    </p:custDataLst>
    <p:extLst>
      <p:ext uri="{BB962C8B-B14F-4D97-AF65-F5344CB8AC3E}">
        <p14:creationId xmlns="" xmlns:p14="http://schemas.microsoft.com/office/powerpoint/2010/main" val="421206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repeatDur="0" restart="never" fill="hold" nodeType="clickEffect">
                                  <p:stCondLst>
                                    <p:cond delay="0"/>
                                  </p:stCondLst>
                                  <p:childTnLst>
                                    <p:cmd type="call" cmd="playFrom(0.0)">
                                      <p:cBhvr>
                                        <p:cTn id="6" dur="6569"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cond evt="onNext" delay="0">
                      <p:tgtEl>
                        <p:sldTgt/>
                      </p:tgtEl>
                    </p:cond>
                  </p:endCondLst>
                </p:cTn>
                <p:tgtEl>
                  <p:spTgt spid="11"/>
                </p:tgtEl>
              </p:cMediaNode>
            </p:audio>
          </p:childTnLst>
        </p:cTn>
      </p:par>
    </p:tnLst>
    <p:bldLst>
      <p:bldOleChart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2561" y="1119863"/>
            <a:ext cx="6926819" cy="50693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Performance review (5):</a:t>
            </a:r>
            <a:br>
              <a:rPr lang="en-US" dirty="0" smtClean="0"/>
            </a:br>
            <a:r>
              <a:rPr lang="en-US" u="sng" dirty="0" smtClean="0"/>
              <a:t>all countries, manufacturing</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18</a:t>
            </a:fld>
            <a:endParaRPr lang="en-US"/>
          </a:p>
        </p:txBody>
      </p:sp>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All countries, manufacturing firms (100 to 5000 employees), 9827 observations</a:t>
            </a:r>
            <a:endParaRPr lang="en-US" sz="2400" b="0" dirty="0"/>
          </a:p>
        </p:txBody>
      </p:sp>
      <p:sp>
        <p:nvSpPr>
          <p:cNvPr id="10" name="Title 1"/>
          <p:cNvSpPr txBox="1">
            <a:spLocks/>
          </p:cNvSpPr>
          <p:nvPr/>
        </p:nvSpPr>
        <p:spPr>
          <a:xfrm>
            <a:off x="5827486" y="1119862"/>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3.33</a:t>
            </a:r>
            <a:endParaRPr lang="en-US" sz="2400" b="0" dirty="0"/>
          </a:p>
        </p:txBody>
      </p:sp>
    </p:spTree>
    <p:custDataLst>
      <p:tags r:id="rId1"/>
    </p:custDataLst>
    <p:extLst>
      <p:ext uri="{BB962C8B-B14F-4D97-AF65-F5344CB8AC3E}">
        <p14:creationId xmlns="" xmlns:p14="http://schemas.microsoft.com/office/powerpoint/2010/main" val="1314729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xfrm>
            <a:off x="6553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3D1FDFF6-C08E-4531-AB16-80A48315FFC1}" type="slidenum">
              <a:rPr lang="en-US" sz="1400" b="0" smtClean="0"/>
              <a:pPr/>
              <a:t>19</a:t>
            </a:fld>
            <a:endParaRPr lang="en-US" sz="1400" b="0" smtClean="0"/>
          </a:p>
        </p:txBody>
      </p:sp>
      <p:sp>
        <p:nvSpPr>
          <p:cNvPr id="14339" name="Text Box 2"/>
          <p:cNvSpPr txBox="1">
            <a:spLocks noChangeArrowheads="1"/>
          </p:cNvSpPr>
          <p:nvPr/>
        </p:nvSpPr>
        <p:spPr bwMode="auto">
          <a:xfrm>
            <a:off x="660400" y="1760538"/>
            <a:ext cx="9112250" cy="353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lnSpc>
                <a:spcPct val="120000"/>
              </a:lnSpc>
              <a:spcBef>
                <a:spcPct val="50000"/>
              </a:spcBef>
            </a:pPr>
            <a:r>
              <a:rPr lang="en-GB" sz="2800" b="0" dirty="0" smtClean="0"/>
              <a:t>Monitoring management practices</a:t>
            </a:r>
          </a:p>
          <a:p>
            <a:pPr eaLnBrk="1" hangingPunct="1">
              <a:lnSpc>
                <a:spcPct val="120000"/>
              </a:lnSpc>
              <a:spcBef>
                <a:spcPct val="50000"/>
              </a:spcBef>
            </a:pPr>
            <a:r>
              <a:rPr lang="en-GB" sz="2800" dirty="0" smtClean="0"/>
              <a:t>Some “drivers” of good management</a:t>
            </a:r>
          </a:p>
          <a:p>
            <a:pPr eaLnBrk="1" hangingPunct="1">
              <a:lnSpc>
                <a:spcPct val="120000"/>
              </a:lnSpc>
              <a:spcBef>
                <a:spcPct val="50000"/>
              </a:spcBef>
            </a:pPr>
            <a:r>
              <a:rPr lang="en-GB" sz="2800" b="0" dirty="0" smtClean="0"/>
              <a:t>Lincoln Electric</a:t>
            </a:r>
          </a:p>
          <a:p>
            <a:pPr eaLnBrk="1" hangingPunct="1">
              <a:lnSpc>
                <a:spcPct val="120000"/>
              </a:lnSpc>
              <a:spcBef>
                <a:spcPct val="50000"/>
              </a:spcBef>
            </a:pPr>
            <a:r>
              <a:rPr lang="en-GB" sz="2800" b="0" dirty="0" smtClean="0"/>
              <a:t>Incentives/People Management</a:t>
            </a:r>
          </a:p>
          <a:p>
            <a:pPr eaLnBrk="1" hangingPunct="1">
              <a:lnSpc>
                <a:spcPct val="120000"/>
              </a:lnSpc>
              <a:spcBef>
                <a:spcPct val="50000"/>
              </a:spcBef>
            </a:pPr>
            <a:endParaRPr lang="en-GB" sz="2800" dirty="0"/>
          </a:p>
        </p:txBody>
      </p:sp>
      <p:sp>
        <p:nvSpPr>
          <p:cNvPr id="14340" name="Rectangle 4"/>
          <p:cNvSpPr>
            <a:spLocks noChangeArrowheads="1"/>
          </p:cNvSpPr>
          <p:nvPr/>
        </p:nvSpPr>
        <p:spPr bwMode="auto">
          <a:xfrm>
            <a:off x="423863" y="2411326"/>
            <a:ext cx="8509000" cy="77946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xmlns="" val="8543652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xfrm>
            <a:off x="6553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3D1FDFF6-C08E-4531-AB16-80A48315FFC1}" type="slidenum">
              <a:rPr lang="en-US" sz="1400" b="0" smtClean="0"/>
              <a:pPr/>
              <a:t>2</a:t>
            </a:fld>
            <a:endParaRPr lang="en-US" sz="1400" b="0" smtClean="0"/>
          </a:p>
        </p:txBody>
      </p:sp>
      <p:sp>
        <p:nvSpPr>
          <p:cNvPr id="14339" name="Text Box 2"/>
          <p:cNvSpPr txBox="1">
            <a:spLocks noChangeArrowheads="1"/>
          </p:cNvSpPr>
          <p:nvPr/>
        </p:nvSpPr>
        <p:spPr bwMode="auto">
          <a:xfrm>
            <a:off x="660400" y="1760538"/>
            <a:ext cx="9112250" cy="353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lnSpc>
                <a:spcPct val="120000"/>
              </a:lnSpc>
              <a:spcBef>
                <a:spcPct val="50000"/>
              </a:spcBef>
            </a:pPr>
            <a:r>
              <a:rPr lang="en-GB" sz="2800" dirty="0" smtClean="0"/>
              <a:t>Monitoring management practices</a:t>
            </a:r>
          </a:p>
          <a:p>
            <a:pPr eaLnBrk="1" hangingPunct="1">
              <a:lnSpc>
                <a:spcPct val="120000"/>
              </a:lnSpc>
              <a:spcBef>
                <a:spcPct val="50000"/>
              </a:spcBef>
            </a:pPr>
            <a:r>
              <a:rPr lang="en-GB" sz="2800" b="0" dirty="0" smtClean="0"/>
              <a:t>Some drivers of good management</a:t>
            </a:r>
          </a:p>
          <a:p>
            <a:pPr eaLnBrk="1" hangingPunct="1">
              <a:lnSpc>
                <a:spcPct val="120000"/>
              </a:lnSpc>
              <a:spcBef>
                <a:spcPct val="50000"/>
              </a:spcBef>
            </a:pPr>
            <a:r>
              <a:rPr lang="en-GB" sz="2800" b="0" dirty="0" smtClean="0"/>
              <a:t>Lincoln Electric</a:t>
            </a:r>
          </a:p>
          <a:p>
            <a:pPr eaLnBrk="1" hangingPunct="1">
              <a:lnSpc>
                <a:spcPct val="120000"/>
              </a:lnSpc>
              <a:spcBef>
                <a:spcPct val="50000"/>
              </a:spcBef>
            </a:pPr>
            <a:r>
              <a:rPr lang="en-GB" sz="2800" b="0" dirty="0" smtClean="0"/>
              <a:t>Incentives/People Management</a:t>
            </a:r>
          </a:p>
          <a:p>
            <a:pPr eaLnBrk="1" hangingPunct="1">
              <a:lnSpc>
                <a:spcPct val="120000"/>
              </a:lnSpc>
              <a:spcBef>
                <a:spcPct val="50000"/>
              </a:spcBef>
            </a:pPr>
            <a:endParaRPr lang="en-GB" sz="2800" dirty="0"/>
          </a:p>
        </p:txBody>
      </p:sp>
      <p:sp>
        <p:nvSpPr>
          <p:cNvPr id="14340" name="Rectangle 4"/>
          <p:cNvSpPr>
            <a:spLocks noChangeArrowheads="1"/>
          </p:cNvSpPr>
          <p:nvPr/>
        </p:nvSpPr>
        <p:spPr bwMode="auto">
          <a:xfrm>
            <a:off x="423863" y="1656598"/>
            <a:ext cx="8509000" cy="77946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xmlns="" val="8543652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txBox="1">
            <a:spLocks noGrp="1"/>
          </p:cNvSpPr>
          <p:nvPr/>
        </p:nvSpPr>
        <p:spPr bwMode="auto">
          <a:xfrm>
            <a:off x="5943600" y="6324600"/>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C95DE478-FA73-4BF4-BB28-E10AB698D7EC}" type="slidenum">
              <a:rPr lang="en-US" sz="1400"/>
              <a:pPr algn="r" eaLnBrk="1" hangingPunct="1"/>
              <a:t>20</a:t>
            </a:fld>
            <a:endParaRPr lang="en-US" sz="1400"/>
          </a:p>
        </p:txBody>
      </p:sp>
      <p:graphicFrame>
        <p:nvGraphicFramePr>
          <p:cNvPr id="763906" name="Group 2"/>
          <p:cNvGraphicFramePr>
            <a:graphicFrameLocks noGrp="1"/>
          </p:cNvGraphicFramePr>
          <p:nvPr>
            <p:ph idx="4294967295"/>
            <p:extLst>
              <p:ext uri="{D42A27DB-BD31-4B8C-83A1-F6EECF244321}">
                <p14:modId xmlns="" xmlns:p14="http://schemas.microsoft.com/office/powerpoint/2010/main" val="1129082478"/>
              </p:ext>
            </p:extLst>
          </p:nvPr>
        </p:nvGraphicFramePr>
        <p:xfrm>
          <a:off x="47625" y="840253"/>
          <a:ext cx="9018588" cy="4248150"/>
        </p:xfrm>
        <a:graphic>
          <a:graphicData uri="http://schemas.openxmlformats.org/drawingml/2006/table">
            <a:tbl>
              <a:tblPr/>
              <a:tblGrid>
                <a:gridCol w="1049338"/>
                <a:gridCol w="2522537"/>
                <a:gridCol w="2579688"/>
                <a:gridCol w="2867025"/>
              </a:tblGrid>
              <a:tr h="4248150">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Score</a:t>
                      </a:r>
                    </a:p>
                  </a:txBody>
                  <a:tcPr marL="91420" marR="91420" marT="45711" marB="45711"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(1): P</a:t>
                      </a:r>
                      <a:r>
                        <a:rPr kumimoji="0" lang="en-US" sz="2400" b="0" i="0" u="none" strike="noStrike" cap="none" normalizeH="0" baseline="0" dirty="0" err="1" smtClean="0">
                          <a:ln>
                            <a:noFill/>
                          </a:ln>
                          <a:solidFill>
                            <a:schemeClr val="tx1"/>
                          </a:solidFill>
                          <a:effectLst/>
                          <a:latin typeface="Arial" charset="0"/>
                        </a:rPr>
                        <a:t>erformance</a:t>
                      </a:r>
                      <a:r>
                        <a:rPr kumimoji="0" lang="en-US" sz="2400" b="0" i="0" u="none" strike="noStrike" cap="none" normalizeH="0" baseline="0" dirty="0" smtClean="0">
                          <a:ln>
                            <a:noFill/>
                          </a:ln>
                          <a:solidFill>
                            <a:schemeClr val="tx1"/>
                          </a:solidFill>
                          <a:effectLst/>
                          <a:latin typeface="Arial" charset="0"/>
                        </a:rPr>
                        <a:t> is reviewed infrequently or in an un-meaningful way e.g. only success or failure is noted. </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(3): </a:t>
                      </a:r>
                      <a:r>
                        <a:rPr kumimoji="0" lang="en-US" sz="2400" b="0" i="0" u="none" strike="noStrike" cap="none" normalizeH="0" baseline="0" dirty="0" smtClean="0">
                          <a:ln>
                            <a:noFill/>
                          </a:ln>
                          <a:solidFill>
                            <a:schemeClr val="tx1"/>
                          </a:solidFill>
                          <a:effectLst/>
                          <a:latin typeface="Arial" charset="0"/>
                        </a:rPr>
                        <a:t>Performance is reviewed periodically with successes and failures identified.  Results are communicated to senior management. No clear follow-up plan is adopted.</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(5): </a:t>
                      </a:r>
                      <a:r>
                        <a:rPr kumimoji="0" lang="en-US" sz="2400" b="0" i="0" u="none" strike="noStrike" cap="none" normalizeH="0" baseline="0" dirty="0" smtClean="0">
                          <a:ln>
                            <a:noFill/>
                          </a:ln>
                          <a:solidFill>
                            <a:schemeClr val="tx1"/>
                          </a:solidFill>
                          <a:effectLst/>
                          <a:latin typeface="Arial" charset="0"/>
                        </a:rPr>
                        <a:t>Performance is continually reviewed, based on indicators tracked.  All aspects are followed up ensure continuous improvement. Results are communicated to all staff </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18" name="Text Box 11"/>
          <p:cNvSpPr txBox="1">
            <a:spLocks noChangeArrowheads="1"/>
          </p:cNvSpPr>
          <p:nvPr/>
        </p:nvSpPr>
        <p:spPr bwMode="auto">
          <a:xfrm>
            <a:off x="42863" y="17463"/>
            <a:ext cx="930275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sz="2800"/>
              <a:t>(5) Performance review </a:t>
            </a:r>
            <a:endParaRPr lang="en-GB" sz="2800"/>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84150" y="44450"/>
            <a:ext cx="8893175" cy="523202"/>
          </a:xfrm>
          <a:prstGeom prst="rect">
            <a:avLst/>
          </a:prstGeom>
          <a:noFill/>
          <a:ln w="9525">
            <a:noFill/>
            <a:miter lim="800000"/>
            <a:headEnd/>
            <a:tailEnd/>
          </a:ln>
        </p:spPr>
        <p:txBody>
          <a:bodyPr lIns="0" tIns="45711" rIns="91420" bIns="45711">
            <a:spAutoFit/>
          </a:bodyPr>
          <a:lstStyle/>
          <a:p>
            <a:pPr defTabSz="912813">
              <a:spcBef>
                <a:spcPct val="50000"/>
              </a:spcBef>
            </a:pPr>
            <a:r>
              <a:rPr lang="en-GB" sz="2800" b="1" baseline="0" dirty="0"/>
              <a:t>COMPETITION &amp; MODELS OF MANAGEMENT</a:t>
            </a:r>
          </a:p>
        </p:txBody>
      </p:sp>
      <p:sp>
        <p:nvSpPr>
          <p:cNvPr id="54275" name="Text Box 3"/>
          <p:cNvSpPr txBox="1">
            <a:spLocks noChangeArrowheads="1"/>
          </p:cNvSpPr>
          <p:nvPr/>
        </p:nvSpPr>
        <p:spPr bwMode="auto">
          <a:xfrm>
            <a:off x="184150" y="1195388"/>
            <a:ext cx="8770938" cy="2678112"/>
          </a:xfrm>
          <a:prstGeom prst="rect">
            <a:avLst/>
          </a:prstGeom>
          <a:noFill/>
          <a:ln w="9525">
            <a:noFill/>
            <a:miter lim="800000"/>
            <a:headEnd/>
            <a:tailEnd/>
          </a:ln>
        </p:spPr>
        <p:txBody>
          <a:bodyPr lIns="0" tIns="45711" rIns="91420" bIns="45711">
            <a:spAutoFit/>
          </a:bodyPr>
          <a:lstStyle/>
          <a:p>
            <a:pPr defTabSz="912813" eaLnBrk="0" hangingPunct="0">
              <a:spcBef>
                <a:spcPct val="25000"/>
              </a:spcBef>
            </a:pPr>
            <a:r>
              <a:rPr lang="en-GB" b="0" baseline="0" dirty="0">
                <a:solidFill>
                  <a:srgbClr val="000000"/>
                </a:solidFill>
              </a:rPr>
              <a:t>Various ways that competition may influence management</a:t>
            </a:r>
          </a:p>
          <a:p>
            <a:pPr marL="635000" lvl="1" indent="258763" defTabSz="912813" eaLnBrk="0" hangingPunct="0">
              <a:spcBef>
                <a:spcPct val="25000"/>
              </a:spcBef>
              <a:buFontTx/>
              <a:buChar char="•"/>
            </a:pPr>
            <a:r>
              <a:rPr lang="en-GB" b="0" u="sng" baseline="0" dirty="0">
                <a:solidFill>
                  <a:srgbClr val="000000"/>
                </a:solidFill>
              </a:rPr>
              <a:t>Selection</a:t>
            </a:r>
            <a:r>
              <a:rPr lang="en-GB" b="0" baseline="0" dirty="0">
                <a:solidFill>
                  <a:srgbClr val="000000"/>
                </a:solidFill>
              </a:rPr>
              <a:t> – badly run firms morel likely to exit</a:t>
            </a:r>
          </a:p>
          <a:p>
            <a:pPr marL="635000" lvl="1" indent="258763" defTabSz="912813" eaLnBrk="0" hangingPunct="0">
              <a:spcBef>
                <a:spcPct val="25000"/>
              </a:spcBef>
              <a:buFontTx/>
              <a:buChar char="•"/>
            </a:pPr>
            <a:r>
              <a:rPr lang="en-GB" b="0" u="sng" baseline="0" dirty="0">
                <a:solidFill>
                  <a:srgbClr val="000000"/>
                </a:solidFill>
              </a:rPr>
              <a:t>Effort</a:t>
            </a:r>
            <a:r>
              <a:rPr lang="en-GB" b="0" baseline="0" dirty="0">
                <a:solidFill>
                  <a:srgbClr val="000000"/>
                </a:solidFill>
              </a:rPr>
              <a:t> – forces badly run firms to try harder to survive</a:t>
            </a:r>
          </a:p>
          <a:p>
            <a:pPr marL="635000" lvl="1" indent="258763" defTabSz="912813" eaLnBrk="0" hangingPunct="0">
              <a:spcBef>
                <a:spcPct val="25000"/>
              </a:spcBef>
              <a:buFontTx/>
              <a:buChar char="•"/>
            </a:pPr>
            <a:endParaRPr lang="en-GB" b="0" baseline="0" dirty="0">
              <a:solidFill>
                <a:srgbClr val="000000"/>
              </a:solidFill>
            </a:endParaRPr>
          </a:p>
          <a:p>
            <a:pPr defTabSz="912813" eaLnBrk="0" hangingPunct="0">
              <a:spcBef>
                <a:spcPct val="25000"/>
              </a:spcBef>
            </a:pPr>
            <a:r>
              <a:rPr lang="en-GB" b="0" baseline="0" dirty="0">
                <a:solidFill>
                  <a:srgbClr val="000000"/>
                </a:solidFill>
              </a:rPr>
              <a:t>We find competition is strongly linked with better management through a mixture of selection &amp; effort</a:t>
            </a:r>
          </a:p>
        </p:txBody>
      </p:sp>
      <p:sp>
        <p:nvSpPr>
          <p:cNvPr id="5427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dirty="0"/>
          </a:p>
        </p:txBody>
      </p:sp>
      <p:sp>
        <p:nvSpPr>
          <p:cNvPr id="54277" name="Rectangle 5"/>
          <p:cNvSpPr>
            <a:spLocks noChangeArrowheads="1"/>
          </p:cNvSpPr>
          <p:nvPr/>
        </p:nvSpPr>
        <p:spPr bwMode="auto">
          <a:xfrm>
            <a:off x="0" y="523875"/>
            <a:ext cx="9144000" cy="0"/>
          </a:xfrm>
          <a:prstGeom prst="rect">
            <a:avLst/>
          </a:prstGeom>
          <a:noFill/>
          <a:ln w="9525">
            <a:noFill/>
            <a:miter lim="800000"/>
            <a:headEnd/>
            <a:tailEnd/>
          </a:ln>
        </p:spPr>
        <p:txBody>
          <a:bodyPr wrap="none" anchor="ctr">
            <a:spAutoFit/>
          </a:bodyPr>
          <a:lstStyle/>
          <a:p>
            <a:pPr eaLnBrk="0" hangingPunct="0"/>
            <a:endParaRPr lang="en-US" dirty="0"/>
          </a:p>
        </p:txBody>
      </p:sp>
      <p:sp>
        <p:nvSpPr>
          <p:cNvPr id="54278" name="Rectangle 6"/>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pPr eaLnBrk="0" hangingPunct="0"/>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63513" y="0"/>
            <a:ext cx="8980487" cy="523220"/>
          </a:xfrm>
          <a:prstGeom prst="rect">
            <a:avLst/>
          </a:prstGeom>
          <a:noFill/>
          <a:ln w="9525">
            <a:noFill/>
            <a:miter lim="800000"/>
            <a:headEnd/>
            <a:tailEnd/>
          </a:ln>
        </p:spPr>
        <p:txBody>
          <a:bodyPr lIns="0">
            <a:spAutoFit/>
          </a:bodyPr>
          <a:lstStyle/>
          <a:p>
            <a:r>
              <a:rPr lang="en-US" sz="2800" b="1" cap="all" baseline="0" dirty="0" smtClean="0"/>
              <a:t>Competition IMPROVES Management</a:t>
            </a:r>
            <a:endParaRPr lang="en-US" sz="2800" b="1" cap="all" baseline="0" dirty="0"/>
          </a:p>
        </p:txBody>
      </p:sp>
      <p:sp>
        <p:nvSpPr>
          <p:cNvPr id="11267" name="Text Box 871"/>
          <p:cNvSpPr txBox="1">
            <a:spLocks noChangeArrowheads="1"/>
          </p:cNvSpPr>
          <p:nvPr/>
        </p:nvSpPr>
        <p:spPr bwMode="auto">
          <a:xfrm>
            <a:off x="0" y="6294439"/>
            <a:ext cx="9144000" cy="646331"/>
          </a:xfrm>
          <a:prstGeom prst="rect">
            <a:avLst/>
          </a:prstGeom>
          <a:noFill/>
          <a:ln w="9525">
            <a:noFill/>
            <a:miter lim="800000"/>
            <a:headEnd/>
            <a:tailEnd/>
          </a:ln>
        </p:spPr>
        <p:txBody>
          <a:bodyPr>
            <a:spAutoFit/>
          </a:bodyPr>
          <a:lstStyle/>
          <a:p>
            <a:r>
              <a:rPr lang="en-US" sz="1200" dirty="0"/>
              <a:t>Sample of 9469 manufacturing and 661 retail firms (private sector panel) and 1183 hospitals and 780 schools (public sector panel). Reported competitors defined from the response to the question “How many competitors does your [organization] face?”</a:t>
            </a:r>
          </a:p>
        </p:txBody>
      </p:sp>
      <p:grpSp>
        <p:nvGrpSpPr>
          <p:cNvPr id="2" name="Group 11339"/>
          <p:cNvGrpSpPr>
            <a:grpSpLocks/>
          </p:cNvGrpSpPr>
          <p:nvPr/>
        </p:nvGrpSpPr>
        <p:grpSpPr bwMode="auto">
          <a:xfrm>
            <a:off x="4613275" y="1474788"/>
            <a:ext cx="4337050" cy="4565650"/>
            <a:chOff x="4405313" y="1862138"/>
            <a:chExt cx="4483100" cy="3281362"/>
          </a:xfrm>
        </p:grpSpPr>
        <p:sp>
          <p:nvSpPr>
            <p:cNvPr id="11300" name="AutoShape 74"/>
            <p:cNvSpPr>
              <a:spLocks noChangeAspect="1" noChangeArrowheads="1" noTextEdit="1"/>
            </p:cNvSpPr>
            <p:nvPr/>
          </p:nvSpPr>
          <p:spPr bwMode="auto">
            <a:xfrm>
              <a:off x="4405313" y="1862138"/>
              <a:ext cx="4483100" cy="3281362"/>
            </a:xfrm>
            <a:prstGeom prst="rect">
              <a:avLst/>
            </a:prstGeom>
            <a:noFill/>
            <a:ln w="9525">
              <a:noFill/>
              <a:miter lim="800000"/>
              <a:headEnd/>
              <a:tailEnd/>
            </a:ln>
          </p:spPr>
          <p:txBody>
            <a:bodyPr/>
            <a:lstStyle/>
            <a:p>
              <a:endParaRPr lang="en-GB" dirty="0"/>
            </a:p>
          </p:txBody>
        </p:sp>
        <p:sp>
          <p:nvSpPr>
            <p:cNvPr id="11301" name="Rectangle 78"/>
            <p:cNvSpPr>
              <a:spLocks noChangeArrowheads="1"/>
            </p:cNvSpPr>
            <p:nvPr/>
          </p:nvSpPr>
          <p:spPr bwMode="auto">
            <a:xfrm>
              <a:off x="4879976" y="2014538"/>
              <a:ext cx="3857625" cy="2797175"/>
            </a:xfrm>
            <a:prstGeom prst="rect">
              <a:avLst/>
            </a:prstGeom>
            <a:solidFill>
              <a:srgbClr val="FFFFFF"/>
            </a:solidFill>
            <a:ln w="4">
              <a:solidFill>
                <a:srgbClr val="FFFFFF"/>
              </a:solidFill>
              <a:miter lim="800000"/>
              <a:headEnd/>
              <a:tailEnd/>
            </a:ln>
          </p:spPr>
          <p:txBody>
            <a:bodyPr/>
            <a:lstStyle/>
            <a:p>
              <a:endParaRPr lang="en-US" dirty="0"/>
            </a:p>
          </p:txBody>
        </p:sp>
        <p:sp>
          <p:nvSpPr>
            <p:cNvPr id="11302" name="Line 79"/>
            <p:cNvSpPr>
              <a:spLocks noChangeShapeType="1"/>
            </p:cNvSpPr>
            <p:nvPr/>
          </p:nvSpPr>
          <p:spPr bwMode="auto">
            <a:xfrm>
              <a:off x="4879976" y="4813300"/>
              <a:ext cx="3857625" cy="0"/>
            </a:xfrm>
            <a:prstGeom prst="line">
              <a:avLst/>
            </a:prstGeom>
            <a:noFill/>
            <a:ln w="7">
              <a:solidFill>
                <a:srgbClr val="EAF2F3"/>
              </a:solidFill>
              <a:round/>
              <a:headEnd/>
              <a:tailEnd/>
            </a:ln>
          </p:spPr>
          <p:txBody>
            <a:bodyPr/>
            <a:lstStyle/>
            <a:p>
              <a:endParaRPr lang="en-GB" dirty="0"/>
            </a:p>
          </p:txBody>
        </p:sp>
        <p:sp>
          <p:nvSpPr>
            <p:cNvPr id="11303" name="Line 80"/>
            <p:cNvSpPr>
              <a:spLocks noChangeShapeType="1"/>
            </p:cNvSpPr>
            <p:nvPr/>
          </p:nvSpPr>
          <p:spPr bwMode="auto">
            <a:xfrm>
              <a:off x="4879976" y="4276725"/>
              <a:ext cx="3857625" cy="0"/>
            </a:xfrm>
            <a:prstGeom prst="line">
              <a:avLst/>
            </a:prstGeom>
            <a:noFill/>
            <a:ln w="7">
              <a:solidFill>
                <a:srgbClr val="EAF2F3"/>
              </a:solidFill>
              <a:round/>
              <a:headEnd/>
              <a:tailEnd/>
            </a:ln>
          </p:spPr>
          <p:txBody>
            <a:bodyPr/>
            <a:lstStyle/>
            <a:p>
              <a:endParaRPr lang="en-GB" dirty="0"/>
            </a:p>
          </p:txBody>
        </p:sp>
        <p:sp>
          <p:nvSpPr>
            <p:cNvPr id="11304" name="Line 81"/>
            <p:cNvSpPr>
              <a:spLocks noChangeShapeType="1"/>
            </p:cNvSpPr>
            <p:nvPr/>
          </p:nvSpPr>
          <p:spPr bwMode="auto">
            <a:xfrm>
              <a:off x="4879976" y="3740150"/>
              <a:ext cx="3857625" cy="0"/>
            </a:xfrm>
            <a:prstGeom prst="line">
              <a:avLst/>
            </a:prstGeom>
            <a:noFill/>
            <a:ln w="7">
              <a:solidFill>
                <a:srgbClr val="EAF2F3"/>
              </a:solidFill>
              <a:round/>
              <a:headEnd/>
              <a:tailEnd/>
            </a:ln>
          </p:spPr>
          <p:txBody>
            <a:bodyPr/>
            <a:lstStyle/>
            <a:p>
              <a:endParaRPr lang="en-GB" dirty="0"/>
            </a:p>
          </p:txBody>
        </p:sp>
        <p:sp>
          <p:nvSpPr>
            <p:cNvPr id="11305" name="Line 82"/>
            <p:cNvSpPr>
              <a:spLocks noChangeShapeType="1"/>
            </p:cNvSpPr>
            <p:nvPr/>
          </p:nvSpPr>
          <p:spPr bwMode="auto">
            <a:xfrm>
              <a:off x="4879976" y="3203575"/>
              <a:ext cx="3857625" cy="0"/>
            </a:xfrm>
            <a:prstGeom prst="line">
              <a:avLst/>
            </a:prstGeom>
            <a:noFill/>
            <a:ln w="7">
              <a:solidFill>
                <a:srgbClr val="EAF2F3"/>
              </a:solidFill>
              <a:round/>
              <a:headEnd/>
              <a:tailEnd/>
            </a:ln>
          </p:spPr>
          <p:txBody>
            <a:bodyPr/>
            <a:lstStyle/>
            <a:p>
              <a:endParaRPr lang="en-GB" dirty="0"/>
            </a:p>
          </p:txBody>
        </p:sp>
        <p:sp>
          <p:nvSpPr>
            <p:cNvPr id="11306" name="Line 83"/>
            <p:cNvSpPr>
              <a:spLocks noChangeShapeType="1"/>
            </p:cNvSpPr>
            <p:nvPr/>
          </p:nvSpPr>
          <p:spPr bwMode="auto">
            <a:xfrm>
              <a:off x="4879976" y="2663825"/>
              <a:ext cx="3857625" cy="0"/>
            </a:xfrm>
            <a:prstGeom prst="line">
              <a:avLst/>
            </a:prstGeom>
            <a:noFill/>
            <a:ln w="7">
              <a:solidFill>
                <a:srgbClr val="EAF2F3"/>
              </a:solidFill>
              <a:round/>
              <a:headEnd/>
              <a:tailEnd/>
            </a:ln>
          </p:spPr>
          <p:txBody>
            <a:bodyPr/>
            <a:lstStyle/>
            <a:p>
              <a:endParaRPr lang="en-GB" dirty="0"/>
            </a:p>
          </p:txBody>
        </p:sp>
        <p:sp>
          <p:nvSpPr>
            <p:cNvPr id="11307" name="Line 84"/>
            <p:cNvSpPr>
              <a:spLocks noChangeShapeType="1"/>
            </p:cNvSpPr>
            <p:nvPr/>
          </p:nvSpPr>
          <p:spPr bwMode="auto">
            <a:xfrm>
              <a:off x="4879976" y="2127250"/>
              <a:ext cx="3857625" cy="0"/>
            </a:xfrm>
            <a:prstGeom prst="line">
              <a:avLst/>
            </a:prstGeom>
            <a:noFill/>
            <a:ln w="7">
              <a:solidFill>
                <a:srgbClr val="EAF2F3"/>
              </a:solidFill>
              <a:round/>
              <a:headEnd/>
              <a:tailEnd/>
            </a:ln>
          </p:spPr>
          <p:txBody>
            <a:bodyPr/>
            <a:lstStyle/>
            <a:p>
              <a:endParaRPr lang="en-GB" dirty="0"/>
            </a:p>
          </p:txBody>
        </p:sp>
        <p:sp>
          <p:nvSpPr>
            <p:cNvPr id="11308" name="Rectangle 85"/>
            <p:cNvSpPr>
              <a:spLocks noChangeArrowheads="1"/>
            </p:cNvSpPr>
            <p:nvPr/>
          </p:nvSpPr>
          <p:spPr bwMode="auto">
            <a:xfrm>
              <a:off x="5105401" y="4511675"/>
              <a:ext cx="566738" cy="300037"/>
            </a:xfrm>
            <a:prstGeom prst="rect">
              <a:avLst/>
            </a:prstGeom>
            <a:solidFill>
              <a:srgbClr val="1A476F"/>
            </a:solidFill>
            <a:ln w="0">
              <a:solidFill>
                <a:srgbClr val="1A476F"/>
              </a:solidFill>
              <a:miter lim="800000"/>
              <a:headEnd/>
              <a:tailEnd/>
            </a:ln>
          </p:spPr>
          <p:txBody>
            <a:bodyPr/>
            <a:lstStyle/>
            <a:p>
              <a:endParaRPr lang="en-US" dirty="0"/>
            </a:p>
          </p:txBody>
        </p:sp>
        <p:sp>
          <p:nvSpPr>
            <p:cNvPr id="11309" name="Rectangle 86"/>
            <p:cNvSpPr>
              <a:spLocks noChangeArrowheads="1"/>
            </p:cNvSpPr>
            <p:nvPr/>
          </p:nvSpPr>
          <p:spPr bwMode="auto">
            <a:xfrm>
              <a:off x="6053138" y="3825875"/>
              <a:ext cx="563563" cy="985837"/>
            </a:xfrm>
            <a:prstGeom prst="rect">
              <a:avLst/>
            </a:prstGeom>
            <a:solidFill>
              <a:srgbClr val="1A476F"/>
            </a:solidFill>
            <a:ln w="0">
              <a:solidFill>
                <a:srgbClr val="1A476F"/>
              </a:solidFill>
              <a:miter lim="800000"/>
              <a:headEnd/>
              <a:tailEnd/>
            </a:ln>
          </p:spPr>
          <p:txBody>
            <a:bodyPr/>
            <a:lstStyle/>
            <a:p>
              <a:endParaRPr lang="en-US" dirty="0"/>
            </a:p>
          </p:txBody>
        </p:sp>
        <p:sp>
          <p:nvSpPr>
            <p:cNvPr id="11310" name="Rectangle 87"/>
            <p:cNvSpPr>
              <a:spLocks noChangeArrowheads="1"/>
            </p:cNvSpPr>
            <p:nvPr/>
          </p:nvSpPr>
          <p:spPr bwMode="auto">
            <a:xfrm>
              <a:off x="6999288" y="3094038"/>
              <a:ext cx="565150" cy="1717675"/>
            </a:xfrm>
            <a:prstGeom prst="rect">
              <a:avLst/>
            </a:prstGeom>
            <a:solidFill>
              <a:srgbClr val="1A476F"/>
            </a:solidFill>
            <a:ln w="0">
              <a:solidFill>
                <a:srgbClr val="1A476F"/>
              </a:solidFill>
              <a:miter lim="800000"/>
              <a:headEnd/>
              <a:tailEnd/>
            </a:ln>
          </p:spPr>
          <p:txBody>
            <a:bodyPr/>
            <a:lstStyle/>
            <a:p>
              <a:endParaRPr lang="en-US" dirty="0"/>
            </a:p>
          </p:txBody>
        </p:sp>
        <p:sp>
          <p:nvSpPr>
            <p:cNvPr id="11311" name="Rectangle 88"/>
            <p:cNvSpPr>
              <a:spLocks noChangeArrowheads="1"/>
            </p:cNvSpPr>
            <p:nvPr/>
          </p:nvSpPr>
          <p:spPr bwMode="auto">
            <a:xfrm>
              <a:off x="7943851" y="2346325"/>
              <a:ext cx="569913" cy="2465387"/>
            </a:xfrm>
            <a:prstGeom prst="rect">
              <a:avLst/>
            </a:prstGeom>
            <a:solidFill>
              <a:srgbClr val="1A476F"/>
            </a:solidFill>
            <a:ln w="0">
              <a:solidFill>
                <a:srgbClr val="1A476F"/>
              </a:solidFill>
              <a:miter lim="800000"/>
              <a:headEnd/>
              <a:tailEnd/>
            </a:ln>
          </p:spPr>
          <p:txBody>
            <a:bodyPr/>
            <a:lstStyle/>
            <a:p>
              <a:endParaRPr lang="en-US" dirty="0"/>
            </a:p>
          </p:txBody>
        </p:sp>
        <p:sp>
          <p:nvSpPr>
            <p:cNvPr id="11312" name="Line 89"/>
            <p:cNvSpPr>
              <a:spLocks noChangeShapeType="1"/>
            </p:cNvSpPr>
            <p:nvPr/>
          </p:nvSpPr>
          <p:spPr bwMode="auto">
            <a:xfrm flipV="1">
              <a:off x="4879976" y="2014538"/>
              <a:ext cx="0" cy="2798762"/>
            </a:xfrm>
            <a:prstGeom prst="line">
              <a:avLst/>
            </a:prstGeom>
            <a:noFill/>
            <a:ln w="4">
              <a:solidFill>
                <a:srgbClr val="000000"/>
              </a:solidFill>
              <a:round/>
              <a:headEnd/>
              <a:tailEnd/>
            </a:ln>
          </p:spPr>
          <p:txBody>
            <a:bodyPr/>
            <a:lstStyle/>
            <a:p>
              <a:endParaRPr lang="en-GB" dirty="0"/>
            </a:p>
          </p:txBody>
        </p:sp>
        <p:sp>
          <p:nvSpPr>
            <p:cNvPr id="11313" name="Line 90"/>
            <p:cNvSpPr>
              <a:spLocks noChangeShapeType="1"/>
            </p:cNvSpPr>
            <p:nvPr/>
          </p:nvSpPr>
          <p:spPr bwMode="auto">
            <a:xfrm flipH="1">
              <a:off x="4835526" y="4813300"/>
              <a:ext cx="44450" cy="0"/>
            </a:xfrm>
            <a:prstGeom prst="line">
              <a:avLst/>
            </a:prstGeom>
            <a:noFill/>
            <a:ln w="4">
              <a:solidFill>
                <a:srgbClr val="000000"/>
              </a:solidFill>
              <a:round/>
              <a:headEnd/>
              <a:tailEnd/>
            </a:ln>
          </p:spPr>
          <p:txBody>
            <a:bodyPr/>
            <a:lstStyle/>
            <a:p>
              <a:endParaRPr lang="en-GB" dirty="0"/>
            </a:p>
          </p:txBody>
        </p:sp>
        <p:sp>
          <p:nvSpPr>
            <p:cNvPr id="11314" name="Rectangle 91"/>
            <p:cNvSpPr>
              <a:spLocks noChangeArrowheads="1"/>
            </p:cNvSpPr>
            <p:nvPr/>
          </p:nvSpPr>
          <p:spPr bwMode="auto">
            <a:xfrm rot="-5400000">
              <a:off x="4536492" y="4643051"/>
              <a:ext cx="448841" cy="276999"/>
            </a:xfrm>
            <a:prstGeom prst="rect">
              <a:avLst/>
            </a:prstGeom>
            <a:noFill/>
            <a:ln w="9525">
              <a:noFill/>
              <a:miter lim="800000"/>
              <a:headEnd/>
              <a:tailEnd/>
            </a:ln>
          </p:spPr>
          <p:txBody>
            <a:bodyPr wrap="none" lIns="0" tIns="0" rIns="0" bIns="0">
              <a:spAutoFit/>
            </a:bodyPr>
            <a:lstStyle/>
            <a:p>
              <a:r>
                <a:rPr lang="en-US" dirty="0">
                  <a:solidFill>
                    <a:srgbClr val="000000"/>
                  </a:solidFill>
                </a:rPr>
                <a:t>2.55</a:t>
              </a:r>
              <a:endParaRPr lang="en-US" dirty="0"/>
            </a:p>
          </p:txBody>
        </p:sp>
        <p:sp>
          <p:nvSpPr>
            <p:cNvPr id="11315" name="Line 92"/>
            <p:cNvSpPr>
              <a:spLocks noChangeShapeType="1"/>
            </p:cNvSpPr>
            <p:nvPr/>
          </p:nvSpPr>
          <p:spPr bwMode="auto">
            <a:xfrm flipH="1">
              <a:off x="4835526" y="4276725"/>
              <a:ext cx="44450" cy="0"/>
            </a:xfrm>
            <a:prstGeom prst="line">
              <a:avLst/>
            </a:prstGeom>
            <a:noFill/>
            <a:ln w="4">
              <a:solidFill>
                <a:srgbClr val="000000"/>
              </a:solidFill>
              <a:round/>
              <a:headEnd/>
              <a:tailEnd/>
            </a:ln>
          </p:spPr>
          <p:txBody>
            <a:bodyPr/>
            <a:lstStyle/>
            <a:p>
              <a:endParaRPr lang="en-GB" dirty="0"/>
            </a:p>
          </p:txBody>
        </p:sp>
        <p:sp>
          <p:nvSpPr>
            <p:cNvPr id="11316" name="Rectangle 93"/>
            <p:cNvSpPr>
              <a:spLocks noChangeArrowheads="1"/>
            </p:cNvSpPr>
            <p:nvPr/>
          </p:nvSpPr>
          <p:spPr bwMode="auto">
            <a:xfrm rot="-5400000">
              <a:off x="4599819" y="4109651"/>
              <a:ext cx="320601" cy="276999"/>
            </a:xfrm>
            <a:prstGeom prst="rect">
              <a:avLst/>
            </a:prstGeom>
            <a:noFill/>
            <a:ln w="9525">
              <a:noFill/>
              <a:miter lim="800000"/>
              <a:headEnd/>
              <a:tailEnd/>
            </a:ln>
          </p:spPr>
          <p:txBody>
            <a:bodyPr wrap="none" lIns="0" tIns="0" rIns="0" bIns="0">
              <a:spAutoFit/>
            </a:bodyPr>
            <a:lstStyle/>
            <a:p>
              <a:r>
                <a:rPr lang="en-US" dirty="0">
                  <a:solidFill>
                    <a:srgbClr val="000000"/>
                  </a:solidFill>
                </a:rPr>
                <a:t>2.6</a:t>
              </a:r>
              <a:endParaRPr lang="en-US" dirty="0"/>
            </a:p>
          </p:txBody>
        </p:sp>
        <p:sp>
          <p:nvSpPr>
            <p:cNvPr id="11317" name="Line 94"/>
            <p:cNvSpPr>
              <a:spLocks noChangeShapeType="1"/>
            </p:cNvSpPr>
            <p:nvPr/>
          </p:nvSpPr>
          <p:spPr bwMode="auto">
            <a:xfrm flipH="1">
              <a:off x="4835526" y="3740150"/>
              <a:ext cx="44450" cy="0"/>
            </a:xfrm>
            <a:prstGeom prst="line">
              <a:avLst/>
            </a:prstGeom>
            <a:noFill/>
            <a:ln w="4">
              <a:solidFill>
                <a:srgbClr val="000000"/>
              </a:solidFill>
              <a:round/>
              <a:headEnd/>
              <a:tailEnd/>
            </a:ln>
          </p:spPr>
          <p:txBody>
            <a:bodyPr/>
            <a:lstStyle/>
            <a:p>
              <a:endParaRPr lang="en-GB" dirty="0"/>
            </a:p>
          </p:txBody>
        </p:sp>
        <p:sp>
          <p:nvSpPr>
            <p:cNvPr id="11318" name="Rectangle 95"/>
            <p:cNvSpPr>
              <a:spLocks noChangeArrowheads="1"/>
            </p:cNvSpPr>
            <p:nvPr/>
          </p:nvSpPr>
          <p:spPr bwMode="auto">
            <a:xfrm rot="-5400000">
              <a:off x="4536492" y="3569901"/>
              <a:ext cx="448841" cy="276999"/>
            </a:xfrm>
            <a:prstGeom prst="rect">
              <a:avLst/>
            </a:prstGeom>
            <a:noFill/>
            <a:ln w="9525">
              <a:noFill/>
              <a:miter lim="800000"/>
              <a:headEnd/>
              <a:tailEnd/>
            </a:ln>
          </p:spPr>
          <p:txBody>
            <a:bodyPr wrap="none" lIns="0" tIns="0" rIns="0" bIns="0">
              <a:spAutoFit/>
            </a:bodyPr>
            <a:lstStyle/>
            <a:p>
              <a:r>
                <a:rPr lang="en-US" dirty="0">
                  <a:solidFill>
                    <a:srgbClr val="000000"/>
                  </a:solidFill>
                </a:rPr>
                <a:t>2.65</a:t>
              </a:r>
              <a:endParaRPr lang="en-US" dirty="0"/>
            </a:p>
          </p:txBody>
        </p:sp>
        <p:sp>
          <p:nvSpPr>
            <p:cNvPr id="11319" name="Line 96"/>
            <p:cNvSpPr>
              <a:spLocks noChangeShapeType="1"/>
            </p:cNvSpPr>
            <p:nvPr/>
          </p:nvSpPr>
          <p:spPr bwMode="auto">
            <a:xfrm flipH="1">
              <a:off x="4835526" y="3203575"/>
              <a:ext cx="44450" cy="0"/>
            </a:xfrm>
            <a:prstGeom prst="line">
              <a:avLst/>
            </a:prstGeom>
            <a:noFill/>
            <a:ln w="4">
              <a:solidFill>
                <a:srgbClr val="000000"/>
              </a:solidFill>
              <a:round/>
              <a:headEnd/>
              <a:tailEnd/>
            </a:ln>
          </p:spPr>
          <p:txBody>
            <a:bodyPr/>
            <a:lstStyle/>
            <a:p>
              <a:endParaRPr lang="en-GB" dirty="0"/>
            </a:p>
          </p:txBody>
        </p:sp>
        <p:sp>
          <p:nvSpPr>
            <p:cNvPr id="11320" name="Rectangle 97"/>
            <p:cNvSpPr>
              <a:spLocks noChangeArrowheads="1"/>
            </p:cNvSpPr>
            <p:nvPr/>
          </p:nvSpPr>
          <p:spPr bwMode="auto">
            <a:xfrm rot="-5400000">
              <a:off x="4599819" y="3034914"/>
              <a:ext cx="320601" cy="276999"/>
            </a:xfrm>
            <a:prstGeom prst="rect">
              <a:avLst/>
            </a:prstGeom>
            <a:noFill/>
            <a:ln w="9525">
              <a:noFill/>
              <a:miter lim="800000"/>
              <a:headEnd/>
              <a:tailEnd/>
            </a:ln>
          </p:spPr>
          <p:txBody>
            <a:bodyPr wrap="none" lIns="0" tIns="0" rIns="0" bIns="0">
              <a:spAutoFit/>
            </a:bodyPr>
            <a:lstStyle/>
            <a:p>
              <a:r>
                <a:rPr lang="en-US" dirty="0">
                  <a:solidFill>
                    <a:srgbClr val="000000"/>
                  </a:solidFill>
                </a:rPr>
                <a:t>2.7</a:t>
              </a:r>
              <a:endParaRPr lang="en-US" dirty="0"/>
            </a:p>
          </p:txBody>
        </p:sp>
        <p:sp>
          <p:nvSpPr>
            <p:cNvPr id="11321" name="Line 98"/>
            <p:cNvSpPr>
              <a:spLocks noChangeShapeType="1"/>
            </p:cNvSpPr>
            <p:nvPr/>
          </p:nvSpPr>
          <p:spPr bwMode="auto">
            <a:xfrm flipH="1">
              <a:off x="4835526" y="2663825"/>
              <a:ext cx="44450" cy="0"/>
            </a:xfrm>
            <a:prstGeom prst="line">
              <a:avLst/>
            </a:prstGeom>
            <a:noFill/>
            <a:ln w="4">
              <a:solidFill>
                <a:srgbClr val="000000"/>
              </a:solidFill>
              <a:round/>
              <a:headEnd/>
              <a:tailEnd/>
            </a:ln>
          </p:spPr>
          <p:txBody>
            <a:bodyPr/>
            <a:lstStyle/>
            <a:p>
              <a:endParaRPr lang="en-GB" dirty="0"/>
            </a:p>
          </p:txBody>
        </p:sp>
        <p:sp>
          <p:nvSpPr>
            <p:cNvPr id="11322" name="Rectangle 99"/>
            <p:cNvSpPr>
              <a:spLocks noChangeArrowheads="1"/>
            </p:cNvSpPr>
            <p:nvPr/>
          </p:nvSpPr>
          <p:spPr bwMode="auto">
            <a:xfrm rot="-5400000">
              <a:off x="4536492" y="2493576"/>
              <a:ext cx="448841" cy="276999"/>
            </a:xfrm>
            <a:prstGeom prst="rect">
              <a:avLst/>
            </a:prstGeom>
            <a:noFill/>
            <a:ln w="9525">
              <a:noFill/>
              <a:miter lim="800000"/>
              <a:headEnd/>
              <a:tailEnd/>
            </a:ln>
          </p:spPr>
          <p:txBody>
            <a:bodyPr wrap="none" lIns="0" tIns="0" rIns="0" bIns="0">
              <a:spAutoFit/>
            </a:bodyPr>
            <a:lstStyle/>
            <a:p>
              <a:r>
                <a:rPr lang="en-US" dirty="0">
                  <a:solidFill>
                    <a:srgbClr val="000000"/>
                  </a:solidFill>
                </a:rPr>
                <a:t>2.75</a:t>
              </a:r>
              <a:endParaRPr lang="en-US" dirty="0"/>
            </a:p>
          </p:txBody>
        </p:sp>
        <p:sp>
          <p:nvSpPr>
            <p:cNvPr id="11323" name="Line 100"/>
            <p:cNvSpPr>
              <a:spLocks noChangeShapeType="1"/>
            </p:cNvSpPr>
            <p:nvPr/>
          </p:nvSpPr>
          <p:spPr bwMode="auto">
            <a:xfrm flipH="1">
              <a:off x="4835526" y="2127250"/>
              <a:ext cx="44450" cy="0"/>
            </a:xfrm>
            <a:prstGeom prst="line">
              <a:avLst/>
            </a:prstGeom>
            <a:noFill/>
            <a:ln w="4">
              <a:solidFill>
                <a:srgbClr val="000000"/>
              </a:solidFill>
              <a:round/>
              <a:headEnd/>
              <a:tailEnd/>
            </a:ln>
          </p:spPr>
          <p:txBody>
            <a:bodyPr/>
            <a:lstStyle/>
            <a:p>
              <a:endParaRPr lang="en-GB" dirty="0"/>
            </a:p>
          </p:txBody>
        </p:sp>
        <p:sp>
          <p:nvSpPr>
            <p:cNvPr id="11324" name="Rectangle 101"/>
            <p:cNvSpPr>
              <a:spLocks noChangeArrowheads="1"/>
            </p:cNvSpPr>
            <p:nvPr/>
          </p:nvSpPr>
          <p:spPr bwMode="auto">
            <a:xfrm rot="-5400000">
              <a:off x="4599819" y="1958589"/>
              <a:ext cx="320601" cy="276999"/>
            </a:xfrm>
            <a:prstGeom prst="rect">
              <a:avLst/>
            </a:prstGeom>
            <a:noFill/>
            <a:ln w="9525">
              <a:noFill/>
              <a:miter lim="800000"/>
              <a:headEnd/>
              <a:tailEnd/>
            </a:ln>
          </p:spPr>
          <p:txBody>
            <a:bodyPr wrap="none" lIns="0" tIns="0" rIns="0" bIns="0">
              <a:spAutoFit/>
            </a:bodyPr>
            <a:lstStyle/>
            <a:p>
              <a:r>
                <a:rPr lang="en-US" dirty="0">
                  <a:solidFill>
                    <a:srgbClr val="000000"/>
                  </a:solidFill>
                </a:rPr>
                <a:t>2.8</a:t>
              </a:r>
              <a:endParaRPr lang="en-US" dirty="0"/>
            </a:p>
          </p:txBody>
        </p:sp>
        <p:sp>
          <p:nvSpPr>
            <p:cNvPr id="11325" name="Line 103"/>
            <p:cNvSpPr>
              <a:spLocks noChangeShapeType="1"/>
            </p:cNvSpPr>
            <p:nvPr/>
          </p:nvSpPr>
          <p:spPr bwMode="auto">
            <a:xfrm>
              <a:off x="4879976" y="4813300"/>
              <a:ext cx="3857625" cy="0"/>
            </a:xfrm>
            <a:prstGeom prst="line">
              <a:avLst/>
            </a:prstGeom>
            <a:noFill/>
            <a:ln w="4">
              <a:solidFill>
                <a:srgbClr val="000000"/>
              </a:solidFill>
              <a:round/>
              <a:headEnd/>
              <a:tailEnd/>
            </a:ln>
          </p:spPr>
          <p:txBody>
            <a:bodyPr/>
            <a:lstStyle/>
            <a:p>
              <a:endParaRPr lang="en-GB" dirty="0"/>
            </a:p>
          </p:txBody>
        </p:sp>
        <p:sp>
          <p:nvSpPr>
            <p:cNvPr id="11326" name="Rectangle 104"/>
            <p:cNvSpPr>
              <a:spLocks noChangeArrowheads="1"/>
            </p:cNvSpPr>
            <p:nvPr/>
          </p:nvSpPr>
          <p:spPr bwMode="auto">
            <a:xfrm>
              <a:off x="5359401" y="4859338"/>
              <a:ext cx="128240" cy="276999"/>
            </a:xfrm>
            <a:prstGeom prst="rect">
              <a:avLst/>
            </a:prstGeom>
            <a:noFill/>
            <a:ln w="9525">
              <a:noFill/>
              <a:miter lim="800000"/>
              <a:headEnd/>
              <a:tailEnd/>
            </a:ln>
          </p:spPr>
          <p:txBody>
            <a:bodyPr wrap="none" lIns="0" tIns="0" rIns="0" bIns="0">
              <a:spAutoFit/>
            </a:bodyPr>
            <a:lstStyle/>
            <a:p>
              <a:r>
                <a:rPr lang="en-US" dirty="0">
                  <a:solidFill>
                    <a:srgbClr val="000000"/>
                  </a:solidFill>
                </a:rPr>
                <a:t>0</a:t>
              </a:r>
              <a:endParaRPr lang="en-US" dirty="0"/>
            </a:p>
          </p:txBody>
        </p:sp>
        <p:sp>
          <p:nvSpPr>
            <p:cNvPr id="11327" name="Rectangle 105"/>
            <p:cNvSpPr>
              <a:spLocks noChangeArrowheads="1"/>
            </p:cNvSpPr>
            <p:nvPr/>
          </p:nvSpPr>
          <p:spPr bwMode="auto">
            <a:xfrm>
              <a:off x="6307138" y="4859338"/>
              <a:ext cx="128240" cy="276999"/>
            </a:xfrm>
            <a:prstGeom prst="rect">
              <a:avLst/>
            </a:prstGeom>
            <a:noFill/>
            <a:ln w="9525">
              <a:noFill/>
              <a:miter lim="800000"/>
              <a:headEnd/>
              <a:tailEnd/>
            </a:ln>
          </p:spPr>
          <p:txBody>
            <a:bodyPr wrap="none" lIns="0" tIns="0" rIns="0" bIns="0">
              <a:spAutoFit/>
            </a:bodyPr>
            <a:lstStyle/>
            <a:p>
              <a:r>
                <a:rPr lang="en-US" dirty="0">
                  <a:solidFill>
                    <a:srgbClr val="000000"/>
                  </a:solidFill>
                </a:rPr>
                <a:t>1</a:t>
              </a:r>
              <a:endParaRPr lang="en-US" dirty="0"/>
            </a:p>
          </p:txBody>
        </p:sp>
        <p:sp>
          <p:nvSpPr>
            <p:cNvPr id="11328" name="Rectangle 106"/>
            <p:cNvSpPr>
              <a:spLocks noChangeArrowheads="1"/>
            </p:cNvSpPr>
            <p:nvPr/>
          </p:nvSpPr>
          <p:spPr bwMode="auto">
            <a:xfrm>
              <a:off x="6981213" y="4859338"/>
              <a:ext cx="596439" cy="199049"/>
            </a:xfrm>
            <a:prstGeom prst="rect">
              <a:avLst/>
            </a:prstGeom>
            <a:noFill/>
            <a:ln w="9525">
              <a:noFill/>
              <a:miter lim="800000"/>
              <a:headEnd/>
              <a:tailEnd/>
            </a:ln>
          </p:spPr>
          <p:txBody>
            <a:bodyPr wrap="none" lIns="0" tIns="0" rIns="0" bIns="0">
              <a:spAutoFit/>
            </a:bodyPr>
            <a:lstStyle/>
            <a:p>
              <a:r>
                <a:rPr lang="en-US" dirty="0">
                  <a:solidFill>
                    <a:srgbClr val="000000"/>
                  </a:solidFill>
                </a:rPr>
                <a:t>2 to 4</a:t>
              </a:r>
              <a:endParaRPr lang="en-US" dirty="0"/>
            </a:p>
          </p:txBody>
        </p:sp>
        <p:sp>
          <p:nvSpPr>
            <p:cNvPr id="11329" name="Rectangle 107"/>
            <p:cNvSpPr>
              <a:spLocks noChangeArrowheads="1"/>
            </p:cNvSpPr>
            <p:nvPr/>
          </p:nvSpPr>
          <p:spPr bwMode="auto">
            <a:xfrm>
              <a:off x="8197851" y="4859338"/>
              <a:ext cx="271711" cy="199049"/>
            </a:xfrm>
            <a:prstGeom prst="rect">
              <a:avLst/>
            </a:prstGeom>
            <a:noFill/>
            <a:ln w="9525">
              <a:noFill/>
              <a:miter lim="800000"/>
              <a:headEnd/>
              <a:tailEnd/>
            </a:ln>
          </p:spPr>
          <p:txBody>
            <a:bodyPr wrap="none" lIns="0" tIns="0" rIns="0" bIns="0">
              <a:spAutoFit/>
            </a:bodyPr>
            <a:lstStyle/>
            <a:p>
              <a:r>
                <a:rPr lang="en-US" dirty="0">
                  <a:solidFill>
                    <a:srgbClr val="000000"/>
                  </a:solidFill>
                </a:rPr>
                <a:t>5+</a:t>
              </a:r>
              <a:endParaRPr lang="en-US" dirty="0"/>
            </a:p>
          </p:txBody>
        </p:sp>
      </p:grpSp>
      <p:sp>
        <p:nvSpPr>
          <p:cNvPr id="11269" name="AutoShape 110"/>
          <p:cNvSpPr>
            <a:spLocks noChangeAspect="1" noChangeArrowheads="1" noTextEdit="1"/>
          </p:cNvSpPr>
          <p:nvPr/>
        </p:nvSpPr>
        <p:spPr bwMode="auto">
          <a:xfrm>
            <a:off x="287338" y="1557338"/>
            <a:ext cx="4333875" cy="3743325"/>
          </a:xfrm>
          <a:prstGeom prst="rect">
            <a:avLst/>
          </a:prstGeom>
          <a:noFill/>
          <a:ln w="9525">
            <a:noFill/>
            <a:miter lim="800000"/>
            <a:headEnd/>
            <a:tailEnd/>
          </a:ln>
        </p:spPr>
        <p:txBody>
          <a:bodyPr/>
          <a:lstStyle/>
          <a:p>
            <a:endParaRPr lang="en-GB" dirty="0"/>
          </a:p>
        </p:txBody>
      </p:sp>
      <p:grpSp>
        <p:nvGrpSpPr>
          <p:cNvPr id="3" name="Group 11370"/>
          <p:cNvGrpSpPr>
            <a:grpSpLocks/>
          </p:cNvGrpSpPr>
          <p:nvPr/>
        </p:nvGrpSpPr>
        <p:grpSpPr bwMode="auto">
          <a:xfrm>
            <a:off x="565150" y="1571625"/>
            <a:ext cx="4051300" cy="4424363"/>
            <a:chOff x="489358" y="1731963"/>
            <a:chExt cx="3985806" cy="3521849"/>
          </a:xfrm>
        </p:grpSpPr>
        <p:sp>
          <p:nvSpPr>
            <p:cNvPr id="11275" name="Rectangle 114"/>
            <p:cNvSpPr>
              <a:spLocks noChangeArrowheads="1"/>
            </p:cNvSpPr>
            <p:nvPr/>
          </p:nvSpPr>
          <p:spPr bwMode="auto">
            <a:xfrm>
              <a:off x="746126" y="1731963"/>
              <a:ext cx="3729038" cy="3189288"/>
            </a:xfrm>
            <a:prstGeom prst="rect">
              <a:avLst/>
            </a:prstGeom>
            <a:solidFill>
              <a:srgbClr val="FFFFFF"/>
            </a:solidFill>
            <a:ln w="4">
              <a:solidFill>
                <a:srgbClr val="FFFFFF"/>
              </a:solidFill>
              <a:miter lim="800000"/>
              <a:headEnd/>
              <a:tailEnd/>
            </a:ln>
          </p:spPr>
          <p:txBody>
            <a:bodyPr/>
            <a:lstStyle/>
            <a:p>
              <a:endParaRPr lang="en-US" dirty="0"/>
            </a:p>
          </p:txBody>
        </p:sp>
        <p:sp>
          <p:nvSpPr>
            <p:cNvPr id="11276" name="Line 115"/>
            <p:cNvSpPr>
              <a:spLocks noChangeShapeType="1"/>
            </p:cNvSpPr>
            <p:nvPr/>
          </p:nvSpPr>
          <p:spPr bwMode="auto">
            <a:xfrm>
              <a:off x="746126" y="4159251"/>
              <a:ext cx="3729038" cy="0"/>
            </a:xfrm>
            <a:prstGeom prst="line">
              <a:avLst/>
            </a:prstGeom>
            <a:noFill/>
            <a:ln w="7">
              <a:solidFill>
                <a:srgbClr val="EAF2F3"/>
              </a:solidFill>
              <a:round/>
              <a:headEnd/>
              <a:tailEnd/>
            </a:ln>
          </p:spPr>
          <p:txBody>
            <a:bodyPr/>
            <a:lstStyle/>
            <a:p>
              <a:endParaRPr lang="en-GB" dirty="0"/>
            </a:p>
          </p:txBody>
        </p:sp>
        <p:sp>
          <p:nvSpPr>
            <p:cNvPr id="11277" name="Line 116"/>
            <p:cNvSpPr>
              <a:spLocks noChangeShapeType="1"/>
            </p:cNvSpPr>
            <p:nvPr/>
          </p:nvSpPr>
          <p:spPr bwMode="auto">
            <a:xfrm>
              <a:off x="746126" y="3392488"/>
              <a:ext cx="3729038" cy="0"/>
            </a:xfrm>
            <a:prstGeom prst="line">
              <a:avLst/>
            </a:prstGeom>
            <a:noFill/>
            <a:ln w="7">
              <a:solidFill>
                <a:srgbClr val="EAF2F3"/>
              </a:solidFill>
              <a:round/>
              <a:headEnd/>
              <a:tailEnd/>
            </a:ln>
          </p:spPr>
          <p:txBody>
            <a:bodyPr/>
            <a:lstStyle/>
            <a:p>
              <a:endParaRPr lang="en-GB" dirty="0"/>
            </a:p>
          </p:txBody>
        </p:sp>
        <p:sp>
          <p:nvSpPr>
            <p:cNvPr id="11278" name="Line 117"/>
            <p:cNvSpPr>
              <a:spLocks noChangeShapeType="1"/>
            </p:cNvSpPr>
            <p:nvPr/>
          </p:nvSpPr>
          <p:spPr bwMode="auto">
            <a:xfrm>
              <a:off x="746126" y="2627313"/>
              <a:ext cx="3729038" cy="0"/>
            </a:xfrm>
            <a:prstGeom prst="line">
              <a:avLst/>
            </a:prstGeom>
            <a:noFill/>
            <a:ln w="7">
              <a:solidFill>
                <a:srgbClr val="EAF2F3"/>
              </a:solidFill>
              <a:round/>
              <a:headEnd/>
              <a:tailEnd/>
            </a:ln>
          </p:spPr>
          <p:txBody>
            <a:bodyPr/>
            <a:lstStyle/>
            <a:p>
              <a:endParaRPr lang="en-GB" dirty="0"/>
            </a:p>
          </p:txBody>
        </p:sp>
        <p:sp>
          <p:nvSpPr>
            <p:cNvPr id="11279" name="Line 118"/>
            <p:cNvSpPr>
              <a:spLocks noChangeShapeType="1"/>
            </p:cNvSpPr>
            <p:nvPr/>
          </p:nvSpPr>
          <p:spPr bwMode="auto">
            <a:xfrm>
              <a:off x="746126" y="1858963"/>
              <a:ext cx="3729038" cy="0"/>
            </a:xfrm>
            <a:prstGeom prst="line">
              <a:avLst/>
            </a:prstGeom>
            <a:noFill/>
            <a:ln w="7">
              <a:solidFill>
                <a:srgbClr val="EAF2F3"/>
              </a:solidFill>
              <a:round/>
              <a:headEnd/>
              <a:tailEnd/>
            </a:ln>
          </p:spPr>
          <p:txBody>
            <a:bodyPr/>
            <a:lstStyle/>
            <a:p>
              <a:endParaRPr lang="en-GB" dirty="0"/>
            </a:p>
          </p:txBody>
        </p:sp>
        <p:sp>
          <p:nvSpPr>
            <p:cNvPr id="11280" name="Rectangle 119"/>
            <p:cNvSpPr>
              <a:spLocks noChangeArrowheads="1"/>
            </p:cNvSpPr>
            <p:nvPr/>
          </p:nvSpPr>
          <p:spPr bwMode="auto">
            <a:xfrm>
              <a:off x="963613" y="4443413"/>
              <a:ext cx="547688" cy="477838"/>
            </a:xfrm>
            <a:prstGeom prst="rect">
              <a:avLst/>
            </a:prstGeom>
            <a:solidFill>
              <a:srgbClr val="1A476F"/>
            </a:solidFill>
            <a:ln w="0">
              <a:solidFill>
                <a:srgbClr val="1A476F"/>
              </a:solidFill>
              <a:miter lim="800000"/>
              <a:headEnd/>
              <a:tailEnd/>
            </a:ln>
          </p:spPr>
          <p:txBody>
            <a:bodyPr/>
            <a:lstStyle/>
            <a:p>
              <a:endParaRPr lang="en-US" dirty="0"/>
            </a:p>
          </p:txBody>
        </p:sp>
        <p:sp>
          <p:nvSpPr>
            <p:cNvPr id="11281" name="Rectangle 120"/>
            <p:cNvSpPr>
              <a:spLocks noChangeArrowheads="1"/>
            </p:cNvSpPr>
            <p:nvPr/>
          </p:nvSpPr>
          <p:spPr bwMode="auto">
            <a:xfrm>
              <a:off x="1881188" y="3001963"/>
              <a:ext cx="544513" cy="1919288"/>
            </a:xfrm>
            <a:prstGeom prst="rect">
              <a:avLst/>
            </a:prstGeom>
            <a:solidFill>
              <a:srgbClr val="1A476F"/>
            </a:solidFill>
            <a:ln w="0">
              <a:solidFill>
                <a:srgbClr val="1A476F"/>
              </a:solidFill>
              <a:miter lim="800000"/>
              <a:headEnd/>
              <a:tailEnd/>
            </a:ln>
          </p:spPr>
          <p:txBody>
            <a:bodyPr/>
            <a:lstStyle/>
            <a:p>
              <a:endParaRPr lang="en-US" dirty="0"/>
            </a:p>
          </p:txBody>
        </p:sp>
        <p:sp>
          <p:nvSpPr>
            <p:cNvPr id="11282" name="Rectangle 121"/>
            <p:cNvSpPr>
              <a:spLocks noChangeArrowheads="1"/>
            </p:cNvSpPr>
            <p:nvPr/>
          </p:nvSpPr>
          <p:spPr bwMode="auto">
            <a:xfrm>
              <a:off x="2794001" y="2206626"/>
              <a:ext cx="547688" cy="2714625"/>
            </a:xfrm>
            <a:prstGeom prst="rect">
              <a:avLst/>
            </a:prstGeom>
            <a:solidFill>
              <a:srgbClr val="1A476F"/>
            </a:solidFill>
            <a:ln w="0">
              <a:solidFill>
                <a:srgbClr val="1A476F"/>
              </a:solidFill>
              <a:miter lim="800000"/>
              <a:headEnd/>
              <a:tailEnd/>
            </a:ln>
          </p:spPr>
          <p:txBody>
            <a:bodyPr/>
            <a:lstStyle/>
            <a:p>
              <a:endParaRPr lang="en-US" dirty="0"/>
            </a:p>
          </p:txBody>
        </p:sp>
        <p:sp>
          <p:nvSpPr>
            <p:cNvPr id="11283" name="Rectangle 122"/>
            <p:cNvSpPr>
              <a:spLocks noChangeArrowheads="1"/>
            </p:cNvSpPr>
            <p:nvPr/>
          </p:nvSpPr>
          <p:spPr bwMode="auto">
            <a:xfrm>
              <a:off x="3708401" y="2130426"/>
              <a:ext cx="550863" cy="2790825"/>
            </a:xfrm>
            <a:prstGeom prst="rect">
              <a:avLst/>
            </a:prstGeom>
            <a:solidFill>
              <a:srgbClr val="1A476F"/>
            </a:solidFill>
            <a:ln w="0">
              <a:solidFill>
                <a:srgbClr val="1A476F"/>
              </a:solidFill>
              <a:miter lim="800000"/>
              <a:headEnd/>
              <a:tailEnd/>
            </a:ln>
          </p:spPr>
          <p:txBody>
            <a:bodyPr/>
            <a:lstStyle/>
            <a:p>
              <a:endParaRPr lang="en-US" dirty="0"/>
            </a:p>
          </p:txBody>
        </p:sp>
        <p:sp>
          <p:nvSpPr>
            <p:cNvPr id="11284" name="Line 123"/>
            <p:cNvSpPr>
              <a:spLocks noChangeShapeType="1"/>
            </p:cNvSpPr>
            <p:nvPr/>
          </p:nvSpPr>
          <p:spPr bwMode="auto">
            <a:xfrm flipV="1">
              <a:off x="746126" y="1731963"/>
              <a:ext cx="0" cy="3192463"/>
            </a:xfrm>
            <a:prstGeom prst="line">
              <a:avLst/>
            </a:prstGeom>
            <a:noFill/>
            <a:ln w="4">
              <a:solidFill>
                <a:srgbClr val="000000"/>
              </a:solidFill>
              <a:round/>
              <a:headEnd/>
              <a:tailEnd/>
            </a:ln>
          </p:spPr>
          <p:txBody>
            <a:bodyPr/>
            <a:lstStyle/>
            <a:p>
              <a:endParaRPr lang="en-GB" dirty="0"/>
            </a:p>
          </p:txBody>
        </p:sp>
        <p:sp>
          <p:nvSpPr>
            <p:cNvPr id="11285" name="Line 124"/>
            <p:cNvSpPr>
              <a:spLocks noChangeShapeType="1"/>
            </p:cNvSpPr>
            <p:nvPr/>
          </p:nvSpPr>
          <p:spPr bwMode="auto">
            <a:xfrm flipH="1">
              <a:off x="703263" y="4924426"/>
              <a:ext cx="42863" cy="0"/>
            </a:xfrm>
            <a:prstGeom prst="line">
              <a:avLst/>
            </a:prstGeom>
            <a:noFill/>
            <a:ln w="4">
              <a:solidFill>
                <a:srgbClr val="000000"/>
              </a:solidFill>
              <a:round/>
              <a:headEnd/>
              <a:tailEnd/>
            </a:ln>
          </p:spPr>
          <p:txBody>
            <a:bodyPr/>
            <a:lstStyle/>
            <a:p>
              <a:endParaRPr lang="en-GB" dirty="0"/>
            </a:p>
          </p:txBody>
        </p:sp>
        <p:sp>
          <p:nvSpPr>
            <p:cNvPr id="11286" name="Rectangle 125"/>
            <p:cNvSpPr>
              <a:spLocks noChangeArrowheads="1"/>
            </p:cNvSpPr>
            <p:nvPr/>
          </p:nvSpPr>
          <p:spPr bwMode="auto">
            <a:xfrm rot="-5400000">
              <a:off x="467557" y="4766083"/>
              <a:ext cx="320601" cy="276999"/>
            </a:xfrm>
            <a:prstGeom prst="rect">
              <a:avLst/>
            </a:prstGeom>
            <a:noFill/>
            <a:ln w="9525">
              <a:noFill/>
              <a:miter lim="800000"/>
              <a:headEnd/>
              <a:tailEnd/>
            </a:ln>
          </p:spPr>
          <p:txBody>
            <a:bodyPr wrap="none" lIns="0" tIns="0" rIns="0" bIns="0">
              <a:spAutoFit/>
            </a:bodyPr>
            <a:lstStyle/>
            <a:p>
              <a:r>
                <a:rPr lang="en-US" dirty="0">
                  <a:solidFill>
                    <a:srgbClr val="000000"/>
                  </a:solidFill>
                </a:rPr>
                <a:t>2.8</a:t>
              </a:r>
              <a:endParaRPr lang="en-US" dirty="0"/>
            </a:p>
          </p:txBody>
        </p:sp>
        <p:sp>
          <p:nvSpPr>
            <p:cNvPr id="11287" name="Line 126"/>
            <p:cNvSpPr>
              <a:spLocks noChangeShapeType="1"/>
            </p:cNvSpPr>
            <p:nvPr/>
          </p:nvSpPr>
          <p:spPr bwMode="auto">
            <a:xfrm flipH="1">
              <a:off x="703263" y="4159251"/>
              <a:ext cx="42863" cy="0"/>
            </a:xfrm>
            <a:prstGeom prst="line">
              <a:avLst/>
            </a:prstGeom>
            <a:noFill/>
            <a:ln w="4">
              <a:solidFill>
                <a:srgbClr val="000000"/>
              </a:solidFill>
              <a:round/>
              <a:headEnd/>
              <a:tailEnd/>
            </a:ln>
          </p:spPr>
          <p:txBody>
            <a:bodyPr/>
            <a:lstStyle/>
            <a:p>
              <a:endParaRPr lang="en-GB" dirty="0"/>
            </a:p>
          </p:txBody>
        </p:sp>
        <p:sp>
          <p:nvSpPr>
            <p:cNvPr id="11288" name="Rectangle 127"/>
            <p:cNvSpPr>
              <a:spLocks noChangeArrowheads="1"/>
            </p:cNvSpPr>
            <p:nvPr/>
          </p:nvSpPr>
          <p:spPr bwMode="auto">
            <a:xfrm rot="-5400000">
              <a:off x="404230" y="4000908"/>
              <a:ext cx="448841" cy="276999"/>
            </a:xfrm>
            <a:prstGeom prst="rect">
              <a:avLst/>
            </a:prstGeom>
            <a:noFill/>
            <a:ln w="9525">
              <a:noFill/>
              <a:miter lim="800000"/>
              <a:headEnd/>
              <a:tailEnd/>
            </a:ln>
          </p:spPr>
          <p:txBody>
            <a:bodyPr wrap="none" lIns="0" tIns="0" rIns="0" bIns="0">
              <a:spAutoFit/>
            </a:bodyPr>
            <a:lstStyle/>
            <a:p>
              <a:r>
                <a:rPr lang="en-US" dirty="0">
                  <a:solidFill>
                    <a:srgbClr val="000000"/>
                  </a:solidFill>
                </a:rPr>
                <a:t>2.85</a:t>
              </a:r>
              <a:endParaRPr lang="en-US" dirty="0"/>
            </a:p>
          </p:txBody>
        </p:sp>
        <p:sp>
          <p:nvSpPr>
            <p:cNvPr id="11289" name="Line 128"/>
            <p:cNvSpPr>
              <a:spLocks noChangeShapeType="1"/>
            </p:cNvSpPr>
            <p:nvPr/>
          </p:nvSpPr>
          <p:spPr bwMode="auto">
            <a:xfrm flipH="1">
              <a:off x="703263" y="3392488"/>
              <a:ext cx="42863" cy="0"/>
            </a:xfrm>
            <a:prstGeom prst="line">
              <a:avLst/>
            </a:prstGeom>
            <a:noFill/>
            <a:ln w="4">
              <a:solidFill>
                <a:srgbClr val="000000"/>
              </a:solidFill>
              <a:round/>
              <a:headEnd/>
              <a:tailEnd/>
            </a:ln>
          </p:spPr>
          <p:txBody>
            <a:bodyPr/>
            <a:lstStyle/>
            <a:p>
              <a:endParaRPr lang="en-GB" dirty="0"/>
            </a:p>
          </p:txBody>
        </p:sp>
        <p:sp>
          <p:nvSpPr>
            <p:cNvPr id="11290" name="Rectangle 129"/>
            <p:cNvSpPr>
              <a:spLocks noChangeArrowheads="1"/>
            </p:cNvSpPr>
            <p:nvPr/>
          </p:nvSpPr>
          <p:spPr bwMode="auto">
            <a:xfrm rot="-5400000">
              <a:off x="467557" y="3232558"/>
              <a:ext cx="320601" cy="276999"/>
            </a:xfrm>
            <a:prstGeom prst="rect">
              <a:avLst/>
            </a:prstGeom>
            <a:noFill/>
            <a:ln w="9525">
              <a:noFill/>
              <a:miter lim="800000"/>
              <a:headEnd/>
              <a:tailEnd/>
            </a:ln>
          </p:spPr>
          <p:txBody>
            <a:bodyPr wrap="none" lIns="0" tIns="0" rIns="0" bIns="0">
              <a:spAutoFit/>
            </a:bodyPr>
            <a:lstStyle/>
            <a:p>
              <a:r>
                <a:rPr lang="en-US" dirty="0">
                  <a:solidFill>
                    <a:srgbClr val="000000"/>
                  </a:solidFill>
                </a:rPr>
                <a:t>2.9</a:t>
              </a:r>
              <a:endParaRPr lang="en-US" dirty="0"/>
            </a:p>
          </p:txBody>
        </p:sp>
        <p:sp>
          <p:nvSpPr>
            <p:cNvPr id="11291" name="Line 130"/>
            <p:cNvSpPr>
              <a:spLocks noChangeShapeType="1"/>
            </p:cNvSpPr>
            <p:nvPr/>
          </p:nvSpPr>
          <p:spPr bwMode="auto">
            <a:xfrm flipH="1">
              <a:off x="703263" y="2627313"/>
              <a:ext cx="42863" cy="0"/>
            </a:xfrm>
            <a:prstGeom prst="line">
              <a:avLst/>
            </a:prstGeom>
            <a:noFill/>
            <a:ln w="4">
              <a:solidFill>
                <a:srgbClr val="000000"/>
              </a:solidFill>
              <a:round/>
              <a:headEnd/>
              <a:tailEnd/>
            </a:ln>
          </p:spPr>
          <p:txBody>
            <a:bodyPr/>
            <a:lstStyle/>
            <a:p>
              <a:endParaRPr lang="en-GB" dirty="0"/>
            </a:p>
          </p:txBody>
        </p:sp>
        <p:sp>
          <p:nvSpPr>
            <p:cNvPr id="11292" name="Rectangle 131"/>
            <p:cNvSpPr>
              <a:spLocks noChangeArrowheads="1"/>
            </p:cNvSpPr>
            <p:nvPr/>
          </p:nvSpPr>
          <p:spPr bwMode="auto">
            <a:xfrm rot="-5400000">
              <a:off x="404230" y="2468971"/>
              <a:ext cx="448841" cy="276999"/>
            </a:xfrm>
            <a:prstGeom prst="rect">
              <a:avLst/>
            </a:prstGeom>
            <a:noFill/>
            <a:ln w="9525">
              <a:noFill/>
              <a:miter lim="800000"/>
              <a:headEnd/>
              <a:tailEnd/>
            </a:ln>
          </p:spPr>
          <p:txBody>
            <a:bodyPr wrap="none" lIns="0" tIns="0" rIns="0" bIns="0">
              <a:spAutoFit/>
            </a:bodyPr>
            <a:lstStyle/>
            <a:p>
              <a:r>
                <a:rPr lang="en-US" dirty="0">
                  <a:solidFill>
                    <a:srgbClr val="000000"/>
                  </a:solidFill>
                </a:rPr>
                <a:t>2.95</a:t>
              </a:r>
              <a:endParaRPr lang="en-US" dirty="0"/>
            </a:p>
          </p:txBody>
        </p:sp>
        <p:sp>
          <p:nvSpPr>
            <p:cNvPr id="11293" name="Line 132"/>
            <p:cNvSpPr>
              <a:spLocks noChangeShapeType="1"/>
            </p:cNvSpPr>
            <p:nvPr/>
          </p:nvSpPr>
          <p:spPr bwMode="auto">
            <a:xfrm flipH="1">
              <a:off x="703263" y="1858963"/>
              <a:ext cx="42863" cy="0"/>
            </a:xfrm>
            <a:prstGeom prst="line">
              <a:avLst/>
            </a:prstGeom>
            <a:noFill/>
            <a:ln w="4">
              <a:solidFill>
                <a:srgbClr val="000000"/>
              </a:solidFill>
              <a:round/>
              <a:headEnd/>
              <a:tailEnd/>
            </a:ln>
          </p:spPr>
          <p:txBody>
            <a:bodyPr/>
            <a:lstStyle/>
            <a:p>
              <a:endParaRPr lang="en-GB" dirty="0"/>
            </a:p>
          </p:txBody>
        </p:sp>
        <p:sp>
          <p:nvSpPr>
            <p:cNvPr id="11294" name="Rectangle 133"/>
            <p:cNvSpPr>
              <a:spLocks noChangeArrowheads="1"/>
            </p:cNvSpPr>
            <p:nvPr/>
          </p:nvSpPr>
          <p:spPr bwMode="auto">
            <a:xfrm rot="-5400000">
              <a:off x="564531" y="1694271"/>
              <a:ext cx="128240" cy="276999"/>
            </a:xfrm>
            <a:prstGeom prst="rect">
              <a:avLst/>
            </a:prstGeom>
            <a:noFill/>
            <a:ln w="9525">
              <a:noFill/>
              <a:miter lim="800000"/>
              <a:headEnd/>
              <a:tailEnd/>
            </a:ln>
          </p:spPr>
          <p:txBody>
            <a:bodyPr wrap="none" lIns="0" tIns="0" rIns="0" bIns="0">
              <a:spAutoFit/>
            </a:bodyPr>
            <a:lstStyle/>
            <a:p>
              <a:r>
                <a:rPr lang="en-US" dirty="0">
                  <a:solidFill>
                    <a:srgbClr val="000000"/>
                  </a:solidFill>
                </a:rPr>
                <a:t>3</a:t>
              </a:r>
              <a:endParaRPr lang="en-US" dirty="0"/>
            </a:p>
          </p:txBody>
        </p:sp>
        <p:sp>
          <p:nvSpPr>
            <p:cNvPr id="11295" name="Line 135"/>
            <p:cNvSpPr>
              <a:spLocks noChangeShapeType="1"/>
            </p:cNvSpPr>
            <p:nvPr/>
          </p:nvSpPr>
          <p:spPr bwMode="auto">
            <a:xfrm>
              <a:off x="746126" y="4924426"/>
              <a:ext cx="3729038" cy="0"/>
            </a:xfrm>
            <a:prstGeom prst="line">
              <a:avLst/>
            </a:prstGeom>
            <a:noFill/>
            <a:ln w="4">
              <a:solidFill>
                <a:srgbClr val="000000"/>
              </a:solidFill>
              <a:round/>
              <a:headEnd/>
              <a:tailEnd/>
            </a:ln>
          </p:spPr>
          <p:txBody>
            <a:bodyPr/>
            <a:lstStyle/>
            <a:p>
              <a:endParaRPr lang="en-GB" dirty="0"/>
            </a:p>
          </p:txBody>
        </p:sp>
        <p:sp>
          <p:nvSpPr>
            <p:cNvPr id="11296" name="Rectangle 136"/>
            <p:cNvSpPr>
              <a:spLocks noChangeArrowheads="1"/>
            </p:cNvSpPr>
            <p:nvPr/>
          </p:nvSpPr>
          <p:spPr bwMode="auto">
            <a:xfrm>
              <a:off x="1209676" y="4976813"/>
              <a:ext cx="128240" cy="276999"/>
            </a:xfrm>
            <a:prstGeom prst="rect">
              <a:avLst/>
            </a:prstGeom>
            <a:noFill/>
            <a:ln w="9525">
              <a:noFill/>
              <a:miter lim="800000"/>
              <a:headEnd/>
              <a:tailEnd/>
            </a:ln>
          </p:spPr>
          <p:txBody>
            <a:bodyPr wrap="none" lIns="0" tIns="0" rIns="0" bIns="0">
              <a:spAutoFit/>
            </a:bodyPr>
            <a:lstStyle/>
            <a:p>
              <a:r>
                <a:rPr lang="en-US" dirty="0">
                  <a:solidFill>
                    <a:srgbClr val="000000"/>
                  </a:solidFill>
                </a:rPr>
                <a:t>0</a:t>
              </a:r>
              <a:endParaRPr lang="en-US" dirty="0"/>
            </a:p>
          </p:txBody>
        </p:sp>
        <p:sp>
          <p:nvSpPr>
            <p:cNvPr id="11297" name="Rectangle 137"/>
            <p:cNvSpPr>
              <a:spLocks noChangeArrowheads="1"/>
            </p:cNvSpPr>
            <p:nvPr/>
          </p:nvSpPr>
          <p:spPr bwMode="auto">
            <a:xfrm>
              <a:off x="2125663" y="4976813"/>
              <a:ext cx="128240" cy="276999"/>
            </a:xfrm>
            <a:prstGeom prst="rect">
              <a:avLst/>
            </a:prstGeom>
            <a:noFill/>
            <a:ln w="9525">
              <a:noFill/>
              <a:miter lim="800000"/>
              <a:headEnd/>
              <a:tailEnd/>
            </a:ln>
          </p:spPr>
          <p:txBody>
            <a:bodyPr wrap="none" lIns="0" tIns="0" rIns="0" bIns="0">
              <a:spAutoFit/>
            </a:bodyPr>
            <a:lstStyle/>
            <a:p>
              <a:r>
                <a:rPr lang="en-US" dirty="0">
                  <a:solidFill>
                    <a:srgbClr val="000000"/>
                  </a:solidFill>
                </a:rPr>
                <a:t>1</a:t>
              </a:r>
              <a:endParaRPr lang="en-US" dirty="0"/>
            </a:p>
          </p:txBody>
        </p:sp>
        <p:sp>
          <p:nvSpPr>
            <p:cNvPr id="11298" name="Rectangle 138"/>
            <p:cNvSpPr>
              <a:spLocks noChangeArrowheads="1"/>
            </p:cNvSpPr>
            <p:nvPr/>
          </p:nvSpPr>
          <p:spPr bwMode="auto">
            <a:xfrm>
              <a:off x="2767483" y="4976813"/>
              <a:ext cx="567667" cy="220511"/>
            </a:xfrm>
            <a:prstGeom prst="rect">
              <a:avLst/>
            </a:prstGeom>
            <a:noFill/>
            <a:ln w="9525">
              <a:noFill/>
              <a:miter lim="800000"/>
              <a:headEnd/>
              <a:tailEnd/>
            </a:ln>
          </p:spPr>
          <p:txBody>
            <a:bodyPr wrap="none" lIns="0" tIns="0" rIns="0" bIns="0">
              <a:spAutoFit/>
            </a:bodyPr>
            <a:lstStyle/>
            <a:p>
              <a:r>
                <a:rPr lang="en-US" dirty="0">
                  <a:solidFill>
                    <a:srgbClr val="000000"/>
                  </a:solidFill>
                </a:rPr>
                <a:t>2 to 4</a:t>
              </a:r>
              <a:endParaRPr lang="en-US" dirty="0"/>
            </a:p>
          </p:txBody>
        </p:sp>
        <p:sp>
          <p:nvSpPr>
            <p:cNvPr id="11299" name="Rectangle 139"/>
            <p:cNvSpPr>
              <a:spLocks noChangeArrowheads="1"/>
            </p:cNvSpPr>
            <p:nvPr/>
          </p:nvSpPr>
          <p:spPr bwMode="auto">
            <a:xfrm>
              <a:off x="3845431" y="4976813"/>
              <a:ext cx="258603" cy="220511"/>
            </a:xfrm>
            <a:prstGeom prst="rect">
              <a:avLst/>
            </a:prstGeom>
            <a:noFill/>
            <a:ln w="9525">
              <a:noFill/>
              <a:miter lim="800000"/>
              <a:headEnd/>
              <a:tailEnd/>
            </a:ln>
          </p:spPr>
          <p:txBody>
            <a:bodyPr wrap="none" lIns="0" tIns="0" rIns="0" bIns="0">
              <a:spAutoFit/>
            </a:bodyPr>
            <a:lstStyle/>
            <a:p>
              <a:r>
                <a:rPr lang="en-US" dirty="0">
                  <a:solidFill>
                    <a:srgbClr val="000000"/>
                  </a:solidFill>
                </a:rPr>
                <a:t>5+</a:t>
              </a:r>
              <a:endParaRPr lang="en-US" dirty="0"/>
            </a:p>
          </p:txBody>
        </p:sp>
      </p:grpSp>
      <p:sp>
        <p:nvSpPr>
          <p:cNvPr id="11271" name="Content Placeholder 2"/>
          <p:cNvSpPr txBox="1">
            <a:spLocks/>
          </p:cNvSpPr>
          <p:nvPr/>
        </p:nvSpPr>
        <p:spPr bwMode="auto">
          <a:xfrm>
            <a:off x="882650" y="630238"/>
            <a:ext cx="3621088" cy="595312"/>
          </a:xfrm>
          <a:prstGeom prst="rect">
            <a:avLst/>
          </a:prstGeom>
          <a:noFill/>
          <a:ln w="9525">
            <a:noFill/>
            <a:miter lim="800000"/>
            <a:headEnd/>
            <a:tailEnd/>
          </a:ln>
        </p:spPr>
        <p:txBody>
          <a:bodyPr/>
          <a:lstStyle/>
          <a:p>
            <a:pPr>
              <a:spcBef>
                <a:spcPct val="20000"/>
              </a:spcBef>
              <a:buFont typeface="Arial" charset="0"/>
              <a:buNone/>
            </a:pPr>
            <a:r>
              <a:rPr lang="en-US" sz="2000" b="1" u="sng" dirty="0">
                <a:cs typeface="Arial" charset="0"/>
              </a:rPr>
              <a:t>Manufacturing and Retail </a:t>
            </a:r>
            <a:r>
              <a:rPr lang="en-US" sz="2000" b="1" dirty="0">
                <a:cs typeface="Arial" charset="0"/>
              </a:rPr>
              <a:t>(the private sector)</a:t>
            </a:r>
          </a:p>
        </p:txBody>
      </p:sp>
      <p:sp>
        <p:nvSpPr>
          <p:cNvPr id="11272" name="Content Placeholder 2"/>
          <p:cNvSpPr txBox="1">
            <a:spLocks/>
          </p:cNvSpPr>
          <p:nvPr/>
        </p:nvSpPr>
        <p:spPr bwMode="auto">
          <a:xfrm rot="-5400000">
            <a:off x="-972344" y="3071019"/>
            <a:ext cx="2625725" cy="477838"/>
          </a:xfrm>
          <a:prstGeom prst="rect">
            <a:avLst/>
          </a:prstGeom>
          <a:noFill/>
          <a:ln w="9525">
            <a:noFill/>
            <a:miter lim="800000"/>
            <a:headEnd/>
            <a:tailEnd/>
          </a:ln>
        </p:spPr>
        <p:txBody>
          <a:bodyPr/>
          <a:lstStyle/>
          <a:p>
            <a:pPr>
              <a:spcBef>
                <a:spcPct val="20000"/>
              </a:spcBef>
              <a:buFont typeface="Arial" charset="0"/>
              <a:buNone/>
            </a:pPr>
            <a:r>
              <a:rPr lang="en-US" sz="2000" dirty="0">
                <a:cs typeface="Arial" charset="0"/>
              </a:rPr>
              <a:t>Management score</a:t>
            </a:r>
          </a:p>
        </p:txBody>
      </p:sp>
      <p:sp>
        <p:nvSpPr>
          <p:cNvPr id="11273" name="Content Placeholder 2"/>
          <p:cNvSpPr txBox="1">
            <a:spLocks/>
          </p:cNvSpPr>
          <p:nvPr/>
        </p:nvSpPr>
        <p:spPr bwMode="auto">
          <a:xfrm>
            <a:off x="5121275" y="615950"/>
            <a:ext cx="3621088" cy="595313"/>
          </a:xfrm>
          <a:prstGeom prst="rect">
            <a:avLst/>
          </a:prstGeom>
          <a:noFill/>
          <a:ln w="9525">
            <a:noFill/>
            <a:miter lim="800000"/>
            <a:headEnd/>
            <a:tailEnd/>
          </a:ln>
        </p:spPr>
        <p:txBody>
          <a:bodyPr/>
          <a:lstStyle/>
          <a:p>
            <a:pPr>
              <a:spcBef>
                <a:spcPct val="20000"/>
              </a:spcBef>
              <a:buFont typeface="Arial" charset="0"/>
              <a:buNone/>
            </a:pPr>
            <a:r>
              <a:rPr lang="en-US" sz="2000" b="1" u="sng" dirty="0">
                <a:cs typeface="Arial" charset="0"/>
              </a:rPr>
              <a:t>Hospitals and Schools</a:t>
            </a:r>
          </a:p>
          <a:p>
            <a:pPr>
              <a:spcBef>
                <a:spcPct val="20000"/>
              </a:spcBef>
              <a:buFont typeface="Arial" charset="0"/>
              <a:buNone/>
            </a:pPr>
            <a:r>
              <a:rPr lang="en-US" sz="2000" b="1" dirty="0">
                <a:cs typeface="Arial" charset="0"/>
              </a:rPr>
              <a:t>(the public sector)</a:t>
            </a:r>
          </a:p>
        </p:txBody>
      </p:sp>
      <p:sp>
        <p:nvSpPr>
          <p:cNvPr id="11274" name="Content Placeholder 2"/>
          <p:cNvSpPr txBox="1">
            <a:spLocks/>
          </p:cNvSpPr>
          <p:nvPr/>
        </p:nvSpPr>
        <p:spPr bwMode="auto">
          <a:xfrm>
            <a:off x="2762250" y="5980113"/>
            <a:ext cx="4240213" cy="595312"/>
          </a:xfrm>
          <a:prstGeom prst="rect">
            <a:avLst/>
          </a:prstGeom>
          <a:noFill/>
          <a:ln w="9525">
            <a:noFill/>
            <a:miter lim="800000"/>
            <a:headEnd/>
            <a:tailEnd/>
          </a:ln>
        </p:spPr>
        <p:txBody>
          <a:bodyPr/>
          <a:lstStyle/>
          <a:p>
            <a:pPr>
              <a:spcBef>
                <a:spcPct val="20000"/>
              </a:spcBef>
              <a:buFont typeface="Arial" charset="0"/>
              <a:buNone/>
            </a:pPr>
            <a:r>
              <a:rPr lang="en-US" sz="2000" b="1" dirty="0">
                <a:cs typeface="Arial" charset="0"/>
              </a:rPr>
              <a:t>Number of Reported Competitors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84150" y="44450"/>
            <a:ext cx="8893175" cy="946150"/>
          </a:xfrm>
          <a:prstGeom prst="rect">
            <a:avLst/>
          </a:prstGeom>
          <a:noFill/>
          <a:ln w="9525">
            <a:noFill/>
            <a:miter lim="800000"/>
            <a:headEnd/>
            <a:tailEnd/>
          </a:ln>
        </p:spPr>
        <p:txBody>
          <a:bodyPr lIns="0" tIns="45711" rIns="91420" bIns="45711">
            <a:spAutoFit/>
          </a:bodyPr>
          <a:lstStyle/>
          <a:p>
            <a:pPr defTabSz="912813" eaLnBrk="1" hangingPunct="1">
              <a:spcBef>
                <a:spcPct val="50000"/>
              </a:spcBef>
            </a:pPr>
            <a:r>
              <a:rPr lang="en-GB" sz="2800" b="1" baseline="0" dirty="0"/>
              <a:t>FAMILY FIRMS AND MODELS OF MANAGEMENT PRACTICES</a:t>
            </a:r>
          </a:p>
        </p:txBody>
      </p:sp>
      <p:sp>
        <p:nvSpPr>
          <p:cNvPr id="34819" name="Text Box 3"/>
          <p:cNvSpPr txBox="1">
            <a:spLocks noChangeArrowheads="1"/>
          </p:cNvSpPr>
          <p:nvPr/>
        </p:nvSpPr>
        <p:spPr bwMode="auto">
          <a:xfrm>
            <a:off x="184150" y="1123950"/>
            <a:ext cx="8959850" cy="3693301"/>
          </a:xfrm>
          <a:prstGeom prst="rect">
            <a:avLst/>
          </a:prstGeom>
          <a:noFill/>
          <a:ln w="9525">
            <a:noFill/>
            <a:miter lim="800000"/>
            <a:headEnd/>
            <a:tailEnd/>
          </a:ln>
        </p:spPr>
        <p:txBody>
          <a:bodyPr lIns="0" tIns="45711" rIns="91420" bIns="45711">
            <a:spAutoFit/>
          </a:bodyPr>
          <a:lstStyle/>
          <a:p>
            <a:pPr defTabSz="912813">
              <a:spcBef>
                <a:spcPct val="25000"/>
              </a:spcBef>
            </a:pPr>
            <a:r>
              <a:rPr lang="en-GB" baseline="0" dirty="0" smtClean="0">
                <a:solidFill>
                  <a:srgbClr val="000000"/>
                </a:solidFill>
              </a:rPr>
              <a:t>Impact of family firms depends </a:t>
            </a:r>
            <a:r>
              <a:rPr lang="en-GB" baseline="0" dirty="0">
                <a:solidFill>
                  <a:srgbClr val="000000"/>
                </a:solidFill>
              </a:rPr>
              <a:t>on involvement</a:t>
            </a:r>
          </a:p>
          <a:p>
            <a:pPr marL="635000" lvl="1" indent="258763" defTabSz="912813">
              <a:spcBef>
                <a:spcPct val="25000"/>
              </a:spcBef>
              <a:buFontTx/>
              <a:buChar char="•"/>
            </a:pPr>
            <a:r>
              <a:rPr lang="en-GB" u="sng" baseline="0" dirty="0">
                <a:solidFill>
                  <a:srgbClr val="000000"/>
                </a:solidFill>
              </a:rPr>
              <a:t>Ownership</a:t>
            </a:r>
            <a:r>
              <a:rPr lang="en-GB" baseline="0" dirty="0">
                <a:solidFill>
                  <a:srgbClr val="000000"/>
                </a:solidFill>
              </a:rPr>
              <a:t> but not management probably positive</a:t>
            </a:r>
          </a:p>
          <a:p>
            <a:pPr marL="1465263" lvl="2" indent="-457200" defTabSz="912813">
              <a:spcBef>
                <a:spcPct val="25000"/>
              </a:spcBef>
              <a:buFontTx/>
              <a:buChar char="•"/>
            </a:pPr>
            <a:r>
              <a:rPr lang="en-GB" baseline="0" dirty="0">
                <a:solidFill>
                  <a:srgbClr val="000000"/>
                </a:solidFill>
              </a:rPr>
              <a:t>Concentrated ownership so better monitoring</a:t>
            </a:r>
          </a:p>
          <a:p>
            <a:pPr marL="635000" lvl="1" indent="258763" defTabSz="912813">
              <a:spcBef>
                <a:spcPct val="25000"/>
              </a:spcBef>
              <a:buFontTx/>
              <a:buChar char="•"/>
            </a:pPr>
            <a:r>
              <a:rPr lang="en-GB" u="sng" baseline="0" dirty="0">
                <a:solidFill>
                  <a:srgbClr val="000000"/>
                </a:solidFill>
              </a:rPr>
              <a:t>Management</a:t>
            </a:r>
            <a:r>
              <a:rPr lang="en-GB" baseline="0" dirty="0">
                <a:solidFill>
                  <a:srgbClr val="000000"/>
                </a:solidFill>
              </a:rPr>
              <a:t> probably negative</a:t>
            </a:r>
          </a:p>
          <a:p>
            <a:pPr marL="1465263" lvl="2" indent="-457200" defTabSz="912813">
              <a:spcBef>
                <a:spcPct val="25000"/>
              </a:spcBef>
              <a:buFontTx/>
              <a:buChar char="•"/>
            </a:pPr>
            <a:r>
              <a:rPr lang="en-GB" baseline="0" dirty="0">
                <a:solidFill>
                  <a:srgbClr val="000000"/>
                </a:solidFill>
              </a:rPr>
              <a:t>Smaller pool to select CEO from</a:t>
            </a:r>
          </a:p>
          <a:p>
            <a:pPr marL="1465263" lvl="2" indent="-457200" defTabSz="912813">
              <a:spcBef>
                <a:spcPct val="25000"/>
              </a:spcBef>
              <a:buFontTx/>
              <a:buChar char="•"/>
            </a:pPr>
            <a:r>
              <a:rPr lang="en-GB" baseline="0" dirty="0">
                <a:solidFill>
                  <a:srgbClr val="000000"/>
                </a:solidFill>
              </a:rPr>
              <a:t>Possible “Carnegie” effect on future CEO’s</a:t>
            </a:r>
          </a:p>
          <a:p>
            <a:pPr marL="1465263" lvl="2" indent="-457200" defTabSz="912813">
              <a:spcBef>
                <a:spcPct val="25000"/>
              </a:spcBef>
              <a:buFontTx/>
              <a:buChar char="•"/>
            </a:pPr>
            <a:r>
              <a:rPr lang="en-GB" baseline="0" dirty="0">
                <a:solidFill>
                  <a:srgbClr val="000000"/>
                </a:solidFill>
              </a:rPr>
              <a:t>Less career incentive for non-family </a:t>
            </a:r>
            <a:r>
              <a:rPr lang="en-GB" baseline="0" dirty="0" smtClean="0">
                <a:solidFill>
                  <a:srgbClr val="000000"/>
                </a:solidFill>
              </a:rPr>
              <a:t>managers</a:t>
            </a:r>
          </a:p>
          <a:p>
            <a:pPr marL="1465263" lvl="2" indent="-457200" defTabSz="912813">
              <a:spcBef>
                <a:spcPct val="25000"/>
              </a:spcBef>
              <a:buFontTx/>
              <a:buChar char="•"/>
            </a:pPr>
            <a:endParaRPr lang="en-GB" baseline="0" dirty="0" smtClean="0">
              <a:solidFill>
                <a:srgbClr val="000000"/>
              </a:solidFill>
            </a:endParaRPr>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34821" name="Rectangle 5"/>
          <p:cNvSpPr>
            <a:spLocks noChangeArrowheads="1"/>
          </p:cNvSpPr>
          <p:nvPr/>
        </p:nvSpPr>
        <p:spPr bwMode="auto">
          <a:xfrm>
            <a:off x="0" y="523875"/>
            <a:ext cx="9144000" cy="0"/>
          </a:xfrm>
          <a:prstGeom prst="rect">
            <a:avLst/>
          </a:prstGeom>
          <a:noFill/>
          <a:ln w="9525">
            <a:noFill/>
            <a:miter lim="800000"/>
            <a:headEnd/>
            <a:tailEnd/>
          </a:ln>
        </p:spPr>
        <p:txBody>
          <a:bodyPr wrap="none" anchor="ctr">
            <a:spAutoFit/>
          </a:bodyPr>
          <a:lstStyle/>
          <a:p>
            <a:endParaRPr lang="en-US" dirty="0"/>
          </a:p>
        </p:txBody>
      </p:sp>
      <p:sp>
        <p:nvSpPr>
          <p:cNvPr id="34822" name="Rectangle 6"/>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63513" y="0"/>
            <a:ext cx="8918575" cy="954107"/>
          </a:xfrm>
          <a:prstGeom prst="rect">
            <a:avLst/>
          </a:prstGeom>
          <a:noFill/>
          <a:ln w="9525">
            <a:noFill/>
            <a:miter lim="800000"/>
            <a:headEnd/>
            <a:tailEnd/>
          </a:ln>
        </p:spPr>
        <p:txBody>
          <a:bodyPr lIns="0">
            <a:spAutoFit/>
          </a:bodyPr>
          <a:lstStyle/>
          <a:p>
            <a:r>
              <a:rPr lang="en-US" sz="2800" b="1" cap="all" baseline="0" dirty="0" smtClean="0"/>
              <a:t>Family firms &amp; government owned firms typically </a:t>
            </a:r>
            <a:r>
              <a:rPr lang="en-US" sz="2800" b="1" cap="all" baseline="0" dirty="0"/>
              <a:t>have the worst management</a:t>
            </a:r>
          </a:p>
        </p:txBody>
      </p:sp>
      <p:grpSp>
        <p:nvGrpSpPr>
          <p:cNvPr id="2" name="Group 11279"/>
          <p:cNvGrpSpPr>
            <a:grpSpLocks/>
          </p:cNvGrpSpPr>
          <p:nvPr/>
        </p:nvGrpSpPr>
        <p:grpSpPr bwMode="auto">
          <a:xfrm>
            <a:off x="171698" y="895350"/>
            <a:ext cx="8640512" cy="5132388"/>
            <a:chOff x="1109664" y="1264783"/>
            <a:chExt cx="7632869" cy="5111316"/>
          </a:xfrm>
        </p:grpSpPr>
        <p:sp>
          <p:nvSpPr>
            <p:cNvPr id="9222" name="Rectangle 11"/>
            <p:cNvSpPr>
              <a:spLocks noChangeArrowheads="1"/>
            </p:cNvSpPr>
            <p:nvPr/>
          </p:nvSpPr>
          <p:spPr bwMode="auto">
            <a:xfrm>
              <a:off x="4252289" y="1264783"/>
              <a:ext cx="4291678" cy="4531234"/>
            </a:xfrm>
            <a:prstGeom prst="rect">
              <a:avLst/>
            </a:prstGeom>
            <a:solidFill>
              <a:srgbClr val="FFFFFF"/>
            </a:solidFill>
            <a:ln w="4">
              <a:solidFill>
                <a:srgbClr val="FFFFFF"/>
              </a:solidFill>
              <a:miter lim="800000"/>
              <a:headEnd/>
              <a:tailEnd/>
            </a:ln>
          </p:spPr>
          <p:txBody>
            <a:bodyPr/>
            <a:lstStyle/>
            <a:p>
              <a:endParaRPr lang="en-US" dirty="0"/>
            </a:p>
          </p:txBody>
        </p:sp>
        <p:sp>
          <p:nvSpPr>
            <p:cNvPr id="9223" name="Line 12"/>
            <p:cNvSpPr>
              <a:spLocks noChangeShapeType="1"/>
            </p:cNvSpPr>
            <p:nvPr/>
          </p:nvSpPr>
          <p:spPr bwMode="auto">
            <a:xfrm flipV="1">
              <a:off x="5074634" y="1264783"/>
              <a:ext cx="0" cy="4535991"/>
            </a:xfrm>
            <a:prstGeom prst="line">
              <a:avLst/>
            </a:prstGeom>
            <a:noFill/>
            <a:ln w="7">
              <a:solidFill>
                <a:srgbClr val="EAF2F3"/>
              </a:solidFill>
              <a:round/>
              <a:headEnd/>
              <a:tailEnd/>
            </a:ln>
          </p:spPr>
          <p:txBody>
            <a:bodyPr/>
            <a:lstStyle/>
            <a:p>
              <a:endParaRPr lang="en-GB" dirty="0"/>
            </a:p>
          </p:txBody>
        </p:sp>
        <p:sp>
          <p:nvSpPr>
            <p:cNvPr id="9224" name="Line 13"/>
            <p:cNvSpPr>
              <a:spLocks noChangeShapeType="1"/>
            </p:cNvSpPr>
            <p:nvPr/>
          </p:nvSpPr>
          <p:spPr bwMode="auto">
            <a:xfrm flipV="1">
              <a:off x="5892421" y="1264783"/>
              <a:ext cx="0" cy="4535991"/>
            </a:xfrm>
            <a:prstGeom prst="line">
              <a:avLst/>
            </a:prstGeom>
            <a:noFill/>
            <a:ln w="7">
              <a:solidFill>
                <a:srgbClr val="EAF2F3"/>
              </a:solidFill>
              <a:round/>
              <a:headEnd/>
              <a:tailEnd/>
            </a:ln>
          </p:spPr>
          <p:txBody>
            <a:bodyPr/>
            <a:lstStyle/>
            <a:p>
              <a:endParaRPr lang="en-GB" dirty="0"/>
            </a:p>
          </p:txBody>
        </p:sp>
        <p:sp>
          <p:nvSpPr>
            <p:cNvPr id="9225" name="Line 14"/>
            <p:cNvSpPr>
              <a:spLocks noChangeShapeType="1"/>
            </p:cNvSpPr>
            <p:nvPr/>
          </p:nvSpPr>
          <p:spPr bwMode="auto">
            <a:xfrm flipV="1">
              <a:off x="6714766" y="1264783"/>
              <a:ext cx="0" cy="4535991"/>
            </a:xfrm>
            <a:prstGeom prst="line">
              <a:avLst/>
            </a:prstGeom>
            <a:noFill/>
            <a:ln w="7">
              <a:solidFill>
                <a:srgbClr val="EAF2F3"/>
              </a:solidFill>
              <a:round/>
              <a:headEnd/>
              <a:tailEnd/>
            </a:ln>
          </p:spPr>
          <p:txBody>
            <a:bodyPr/>
            <a:lstStyle/>
            <a:p>
              <a:endParaRPr lang="en-GB" dirty="0"/>
            </a:p>
          </p:txBody>
        </p:sp>
        <p:sp>
          <p:nvSpPr>
            <p:cNvPr id="9226" name="Line 15"/>
            <p:cNvSpPr>
              <a:spLocks noChangeShapeType="1"/>
            </p:cNvSpPr>
            <p:nvPr/>
          </p:nvSpPr>
          <p:spPr bwMode="auto">
            <a:xfrm flipV="1">
              <a:off x="7537109" y="1264783"/>
              <a:ext cx="0" cy="4535991"/>
            </a:xfrm>
            <a:prstGeom prst="line">
              <a:avLst/>
            </a:prstGeom>
            <a:noFill/>
            <a:ln w="7">
              <a:solidFill>
                <a:srgbClr val="EAF2F3"/>
              </a:solidFill>
              <a:round/>
              <a:headEnd/>
              <a:tailEnd/>
            </a:ln>
          </p:spPr>
          <p:txBody>
            <a:bodyPr/>
            <a:lstStyle/>
            <a:p>
              <a:endParaRPr lang="en-GB" dirty="0"/>
            </a:p>
          </p:txBody>
        </p:sp>
        <p:sp>
          <p:nvSpPr>
            <p:cNvPr id="9227" name="Line 16"/>
            <p:cNvSpPr>
              <a:spLocks noChangeShapeType="1"/>
            </p:cNvSpPr>
            <p:nvPr/>
          </p:nvSpPr>
          <p:spPr bwMode="auto">
            <a:xfrm flipV="1">
              <a:off x="8359453" y="1264783"/>
              <a:ext cx="0" cy="4535991"/>
            </a:xfrm>
            <a:prstGeom prst="line">
              <a:avLst/>
            </a:prstGeom>
            <a:noFill/>
            <a:ln w="7">
              <a:solidFill>
                <a:srgbClr val="EAF2F3"/>
              </a:solidFill>
              <a:round/>
              <a:headEnd/>
              <a:tailEnd/>
            </a:ln>
          </p:spPr>
          <p:txBody>
            <a:bodyPr/>
            <a:lstStyle/>
            <a:p>
              <a:endParaRPr lang="en-GB" dirty="0"/>
            </a:p>
          </p:txBody>
        </p:sp>
        <p:sp>
          <p:nvSpPr>
            <p:cNvPr id="9228" name="Rectangle 17"/>
            <p:cNvSpPr>
              <a:spLocks noChangeArrowheads="1"/>
            </p:cNvSpPr>
            <p:nvPr/>
          </p:nvSpPr>
          <p:spPr bwMode="auto">
            <a:xfrm>
              <a:off x="4252289" y="1519294"/>
              <a:ext cx="3660683" cy="313975"/>
            </a:xfrm>
            <a:prstGeom prst="rect">
              <a:avLst/>
            </a:prstGeom>
            <a:solidFill>
              <a:srgbClr val="1A476F"/>
            </a:solidFill>
            <a:ln w="0">
              <a:solidFill>
                <a:srgbClr val="1A476F"/>
              </a:solidFill>
              <a:miter lim="800000"/>
              <a:headEnd/>
              <a:tailEnd/>
            </a:ln>
          </p:spPr>
          <p:txBody>
            <a:bodyPr/>
            <a:lstStyle/>
            <a:p>
              <a:endParaRPr lang="en-US" dirty="0"/>
            </a:p>
          </p:txBody>
        </p:sp>
        <p:sp>
          <p:nvSpPr>
            <p:cNvPr id="9229" name="Rectangle 18"/>
            <p:cNvSpPr>
              <a:spLocks noChangeArrowheads="1"/>
            </p:cNvSpPr>
            <p:nvPr/>
          </p:nvSpPr>
          <p:spPr bwMode="auto">
            <a:xfrm>
              <a:off x="4252289" y="2049721"/>
              <a:ext cx="3355437" cy="313975"/>
            </a:xfrm>
            <a:prstGeom prst="rect">
              <a:avLst/>
            </a:prstGeom>
            <a:solidFill>
              <a:srgbClr val="1A476F"/>
            </a:solidFill>
            <a:ln w="0">
              <a:solidFill>
                <a:srgbClr val="1A476F"/>
              </a:solidFill>
              <a:miter lim="800000"/>
              <a:headEnd/>
              <a:tailEnd/>
            </a:ln>
          </p:spPr>
          <p:txBody>
            <a:bodyPr/>
            <a:lstStyle/>
            <a:p>
              <a:endParaRPr lang="en-US" dirty="0"/>
            </a:p>
          </p:txBody>
        </p:sp>
        <p:sp>
          <p:nvSpPr>
            <p:cNvPr id="9230" name="Rectangle 19"/>
            <p:cNvSpPr>
              <a:spLocks noChangeArrowheads="1"/>
            </p:cNvSpPr>
            <p:nvPr/>
          </p:nvSpPr>
          <p:spPr bwMode="auto">
            <a:xfrm>
              <a:off x="4252289" y="2577770"/>
              <a:ext cx="3088915" cy="321112"/>
            </a:xfrm>
            <a:prstGeom prst="rect">
              <a:avLst/>
            </a:prstGeom>
            <a:solidFill>
              <a:srgbClr val="1A476F"/>
            </a:solidFill>
            <a:ln w="0">
              <a:solidFill>
                <a:srgbClr val="1A476F"/>
              </a:solidFill>
              <a:miter lim="800000"/>
              <a:headEnd/>
              <a:tailEnd/>
            </a:ln>
          </p:spPr>
          <p:txBody>
            <a:bodyPr/>
            <a:lstStyle/>
            <a:p>
              <a:endParaRPr lang="en-US" dirty="0"/>
            </a:p>
          </p:txBody>
        </p:sp>
        <p:sp>
          <p:nvSpPr>
            <p:cNvPr id="9231" name="Rectangle 20"/>
            <p:cNvSpPr>
              <a:spLocks noChangeArrowheads="1"/>
            </p:cNvSpPr>
            <p:nvPr/>
          </p:nvSpPr>
          <p:spPr bwMode="auto">
            <a:xfrm>
              <a:off x="4252289" y="3108199"/>
              <a:ext cx="2414638" cy="313975"/>
            </a:xfrm>
            <a:prstGeom prst="rect">
              <a:avLst/>
            </a:prstGeom>
            <a:solidFill>
              <a:srgbClr val="1A476F"/>
            </a:solidFill>
            <a:ln w="0">
              <a:solidFill>
                <a:srgbClr val="1A476F"/>
              </a:solidFill>
              <a:miter lim="800000"/>
              <a:headEnd/>
              <a:tailEnd/>
            </a:ln>
          </p:spPr>
          <p:txBody>
            <a:bodyPr/>
            <a:lstStyle/>
            <a:p>
              <a:endParaRPr lang="en-US" dirty="0"/>
            </a:p>
          </p:txBody>
        </p:sp>
        <p:sp>
          <p:nvSpPr>
            <p:cNvPr id="9232" name="Rectangle 21"/>
            <p:cNvSpPr>
              <a:spLocks noChangeArrowheads="1"/>
            </p:cNvSpPr>
            <p:nvPr/>
          </p:nvSpPr>
          <p:spPr bwMode="auto">
            <a:xfrm>
              <a:off x="4252289" y="3638626"/>
              <a:ext cx="2170897" cy="318732"/>
            </a:xfrm>
            <a:prstGeom prst="rect">
              <a:avLst/>
            </a:prstGeom>
            <a:solidFill>
              <a:srgbClr val="1A476F"/>
            </a:solidFill>
            <a:ln w="0">
              <a:solidFill>
                <a:srgbClr val="1A476F"/>
              </a:solidFill>
              <a:miter lim="800000"/>
              <a:headEnd/>
              <a:tailEnd/>
            </a:ln>
          </p:spPr>
          <p:txBody>
            <a:bodyPr/>
            <a:lstStyle/>
            <a:p>
              <a:endParaRPr lang="en-US" dirty="0"/>
            </a:p>
          </p:txBody>
        </p:sp>
        <p:sp>
          <p:nvSpPr>
            <p:cNvPr id="9233" name="Rectangle 22"/>
            <p:cNvSpPr>
              <a:spLocks noChangeArrowheads="1"/>
            </p:cNvSpPr>
            <p:nvPr/>
          </p:nvSpPr>
          <p:spPr bwMode="auto">
            <a:xfrm>
              <a:off x="4252289" y="4171432"/>
              <a:ext cx="1164039" cy="311597"/>
            </a:xfrm>
            <a:prstGeom prst="rect">
              <a:avLst/>
            </a:prstGeom>
            <a:solidFill>
              <a:srgbClr val="1A476F"/>
            </a:solidFill>
            <a:ln w="0">
              <a:solidFill>
                <a:srgbClr val="1A476F"/>
              </a:solidFill>
              <a:miter lim="800000"/>
              <a:headEnd/>
              <a:tailEnd/>
            </a:ln>
          </p:spPr>
          <p:txBody>
            <a:bodyPr/>
            <a:lstStyle/>
            <a:p>
              <a:endParaRPr lang="en-US" dirty="0"/>
            </a:p>
          </p:txBody>
        </p:sp>
        <p:sp>
          <p:nvSpPr>
            <p:cNvPr id="9234" name="Rectangle 23"/>
            <p:cNvSpPr>
              <a:spLocks noChangeArrowheads="1"/>
            </p:cNvSpPr>
            <p:nvPr/>
          </p:nvSpPr>
          <p:spPr bwMode="auto">
            <a:xfrm>
              <a:off x="4252289" y="4701861"/>
              <a:ext cx="883849" cy="309218"/>
            </a:xfrm>
            <a:prstGeom prst="rect">
              <a:avLst/>
            </a:prstGeom>
            <a:solidFill>
              <a:srgbClr val="1A476F"/>
            </a:solidFill>
            <a:ln w="0">
              <a:solidFill>
                <a:srgbClr val="1A476F"/>
              </a:solidFill>
              <a:miter lim="800000"/>
              <a:headEnd/>
              <a:tailEnd/>
            </a:ln>
          </p:spPr>
          <p:txBody>
            <a:bodyPr/>
            <a:lstStyle/>
            <a:p>
              <a:endParaRPr lang="en-US" dirty="0"/>
            </a:p>
          </p:txBody>
        </p:sp>
        <p:sp>
          <p:nvSpPr>
            <p:cNvPr id="9235" name="Rectangle 24"/>
            <p:cNvSpPr>
              <a:spLocks noChangeArrowheads="1"/>
            </p:cNvSpPr>
            <p:nvPr/>
          </p:nvSpPr>
          <p:spPr bwMode="auto">
            <a:xfrm>
              <a:off x="4252289" y="5229910"/>
              <a:ext cx="649220" cy="316355"/>
            </a:xfrm>
            <a:prstGeom prst="rect">
              <a:avLst/>
            </a:prstGeom>
            <a:solidFill>
              <a:srgbClr val="1A476F"/>
            </a:solidFill>
            <a:ln w="0">
              <a:solidFill>
                <a:srgbClr val="1A476F"/>
              </a:solidFill>
              <a:miter lim="800000"/>
              <a:headEnd/>
              <a:tailEnd/>
            </a:ln>
          </p:spPr>
          <p:txBody>
            <a:bodyPr/>
            <a:lstStyle/>
            <a:p>
              <a:endParaRPr lang="en-US" dirty="0"/>
            </a:p>
          </p:txBody>
        </p:sp>
        <p:sp>
          <p:nvSpPr>
            <p:cNvPr id="9236" name="Line 25"/>
            <p:cNvSpPr>
              <a:spLocks noChangeShapeType="1"/>
            </p:cNvSpPr>
            <p:nvPr/>
          </p:nvSpPr>
          <p:spPr bwMode="auto">
            <a:xfrm>
              <a:off x="4252289" y="5800774"/>
              <a:ext cx="4291678" cy="0"/>
            </a:xfrm>
            <a:prstGeom prst="line">
              <a:avLst/>
            </a:prstGeom>
            <a:noFill/>
            <a:ln w="4">
              <a:solidFill>
                <a:srgbClr val="000000"/>
              </a:solidFill>
              <a:round/>
              <a:headEnd/>
              <a:tailEnd/>
            </a:ln>
          </p:spPr>
          <p:txBody>
            <a:bodyPr/>
            <a:lstStyle/>
            <a:p>
              <a:endParaRPr lang="en-GB" dirty="0"/>
            </a:p>
          </p:txBody>
        </p:sp>
        <p:sp>
          <p:nvSpPr>
            <p:cNvPr id="9237" name="Line 26"/>
            <p:cNvSpPr>
              <a:spLocks noChangeShapeType="1"/>
            </p:cNvSpPr>
            <p:nvPr/>
          </p:nvSpPr>
          <p:spPr bwMode="auto">
            <a:xfrm>
              <a:off x="4252289" y="5800774"/>
              <a:ext cx="0" cy="78495"/>
            </a:xfrm>
            <a:prstGeom prst="line">
              <a:avLst/>
            </a:prstGeom>
            <a:noFill/>
            <a:ln w="4">
              <a:solidFill>
                <a:srgbClr val="000000"/>
              </a:solidFill>
              <a:round/>
              <a:headEnd/>
              <a:tailEnd/>
            </a:ln>
          </p:spPr>
          <p:txBody>
            <a:bodyPr/>
            <a:lstStyle/>
            <a:p>
              <a:endParaRPr lang="en-GB" dirty="0"/>
            </a:p>
          </p:txBody>
        </p:sp>
        <p:sp>
          <p:nvSpPr>
            <p:cNvPr id="9238" name="Rectangle 27"/>
            <p:cNvSpPr>
              <a:spLocks noChangeArrowheads="1"/>
            </p:cNvSpPr>
            <p:nvPr/>
          </p:nvSpPr>
          <p:spPr bwMode="auto">
            <a:xfrm>
              <a:off x="4127002" y="5914947"/>
              <a:ext cx="510646" cy="461152"/>
            </a:xfrm>
            <a:prstGeom prst="rect">
              <a:avLst/>
            </a:prstGeom>
            <a:noFill/>
            <a:ln w="9525">
              <a:noFill/>
              <a:miter lim="800000"/>
              <a:headEnd/>
              <a:tailEnd/>
            </a:ln>
          </p:spPr>
          <p:txBody>
            <a:bodyPr wrap="none" lIns="0" tIns="0" rIns="0" bIns="0">
              <a:spAutoFit/>
            </a:bodyPr>
            <a:lstStyle/>
            <a:p>
              <a:r>
                <a:rPr lang="en-US" sz="2000" dirty="0">
                  <a:solidFill>
                    <a:srgbClr val="000000"/>
                  </a:solidFill>
                </a:rPr>
                <a:t>2.7</a:t>
              </a:r>
              <a:endParaRPr lang="en-US" sz="2000" dirty="0"/>
            </a:p>
          </p:txBody>
        </p:sp>
        <p:sp>
          <p:nvSpPr>
            <p:cNvPr id="9239" name="Line 28"/>
            <p:cNvSpPr>
              <a:spLocks noChangeShapeType="1"/>
            </p:cNvSpPr>
            <p:nvPr/>
          </p:nvSpPr>
          <p:spPr bwMode="auto">
            <a:xfrm>
              <a:off x="5074634" y="5800774"/>
              <a:ext cx="0" cy="78495"/>
            </a:xfrm>
            <a:prstGeom prst="line">
              <a:avLst/>
            </a:prstGeom>
            <a:noFill/>
            <a:ln w="4">
              <a:solidFill>
                <a:srgbClr val="000000"/>
              </a:solidFill>
              <a:round/>
              <a:headEnd/>
              <a:tailEnd/>
            </a:ln>
          </p:spPr>
          <p:txBody>
            <a:bodyPr/>
            <a:lstStyle/>
            <a:p>
              <a:endParaRPr lang="en-GB" dirty="0"/>
            </a:p>
          </p:txBody>
        </p:sp>
        <p:sp>
          <p:nvSpPr>
            <p:cNvPr id="9240" name="Rectangle 29"/>
            <p:cNvSpPr>
              <a:spLocks noChangeArrowheads="1"/>
            </p:cNvSpPr>
            <p:nvPr/>
          </p:nvSpPr>
          <p:spPr bwMode="auto">
            <a:xfrm>
              <a:off x="4949345" y="5914947"/>
              <a:ext cx="510646" cy="461152"/>
            </a:xfrm>
            <a:prstGeom prst="rect">
              <a:avLst/>
            </a:prstGeom>
            <a:noFill/>
            <a:ln w="9525">
              <a:noFill/>
              <a:miter lim="800000"/>
              <a:headEnd/>
              <a:tailEnd/>
            </a:ln>
          </p:spPr>
          <p:txBody>
            <a:bodyPr wrap="none" lIns="0" tIns="0" rIns="0" bIns="0">
              <a:spAutoFit/>
            </a:bodyPr>
            <a:lstStyle/>
            <a:p>
              <a:r>
                <a:rPr lang="en-US" sz="2000" dirty="0">
                  <a:solidFill>
                    <a:srgbClr val="000000"/>
                  </a:solidFill>
                </a:rPr>
                <a:t>2.8</a:t>
              </a:r>
              <a:endParaRPr lang="en-US" sz="2000" dirty="0"/>
            </a:p>
          </p:txBody>
        </p:sp>
        <p:sp>
          <p:nvSpPr>
            <p:cNvPr id="9241" name="Line 30"/>
            <p:cNvSpPr>
              <a:spLocks noChangeShapeType="1"/>
            </p:cNvSpPr>
            <p:nvPr/>
          </p:nvSpPr>
          <p:spPr bwMode="auto">
            <a:xfrm>
              <a:off x="5892421" y="5800774"/>
              <a:ext cx="0" cy="78495"/>
            </a:xfrm>
            <a:prstGeom prst="line">
              <a:avLst/>
            </a:prstGeom>
            <a:noFill/>
            <a:ln w="4">
              <a:solidFill>
                <a:srgbClr val="000000"/>
              </a:solidFill>
              <a:round/>
              <a:headEnd/>
              <a:tailEnd/>
            </a:ln>
          </p:spPr>
          <p:txBody>
            <a:bodyPr/>
            <a:lstStyle/>
            <a:p>
              <a:endParaRPr lang="en-GB" dirty="0"/>
            </a:p>
          </p:txBody>
        </p:sp>
        <p:sp>
          <p:nvSpPr>
            <p:cNvPr id="9242" name="Rectangle 31"/>
            <p:cNvSpPr>
              <a:spLocks noChangeArrowheads="1"/>
            </p:cNvSpPr>
            <p:nvPr/>
          </p:nvSpPr>
          <p:spPr bwMode="auto">
            <a:xfrm>
              <a:off x="5767134" y="5914947"/>
              <a:ext cx="510646" cy="461152"/>
            </a:xfrm>
            <a:prstGeom prst="rect">
              <a:avLst/>
            </a:prstGeom>
            <a:noFill/>
            <a:ln w="9525">
              <a:noFill/>
              <a:miter lim="800000"/>
              <a:headEnd/>
              <a:tailEnd/>
            </a:ln>
          </p:spPr>
          <p:txBody>
            <a:bodyPr wrap="none" lIns="0" tIns="0" rIns="0" bIns="0">
              <a:spAutoFit/>
            </a:bodyPr>
            <a:lstStyle/>
            <a:p>
              <a:r>
                <a:rPr lang="en-US" sz="2000" dirty="0">
                  <a:solidFill>
                    <a:srgbClr val="000000"/>
                  </a:solidFill>
                </a:rPr>
                <a:t>2.9</a:t>
              </a:r>
              <a:endParaRPr lang="en-US" sz="2000" dirty="0"/>
            </a:p>
          </p:txBody>
        </p:sp>
        <p:sp>
          <p:nvSpPr>
            <p:cNvPr id="9243" name="Line 32"/>
            <p:cNvSpPr>
              <a:spLocks noChangeShapeType="1"/>
            </p:cNvSpPr>
            <p:nvPr/>
          </p:nvSpPr>
          <p:spPr bwMode="auto">
            <a:xfrm>
              <a:off x="6714766" y="5800774"/>
              <a:ext cx="0" cy="78495"/>
            </a:xfrm>
            <a:prstGeom prst="line">
              <a:avLst/>
            </a:prstGeom>
            <a:noFill/>
            <a:ln w="4">
              <a:solidFill>
                <a:srgbClr val="000000"/>
              </a:solidFill>
              <a:round/>
              <a:headEnd/>
              <a:tailEnd/>
            </a:ln>
          </p:spPr>
          <p:txBody>
            <a:bodyPr/>
            <a:lstStyle/>
            <a:p>
              <a:endParaRPr lang="en-GB" dirty="0"/>
            </a:p>
          </p:txBody>
        </p:sp>
        <p:sp>
          <p:nvSpPr>
            <p:cNvPr id="9244" name="Rectangle 33"/>
            <p:cNvSpPr>
              <a:spLocks noChangeArrowheads="1"/>
            </p:cNvSpPr>
            <p:nvPr/>
          </p:nvSpPr>
          <p:spPr bwMode="auto">
            <a:xfrm>
              <a:off x="6666928" y="5914947"/>
              <a:ext cx="204719" cy="461152"/>
            </a:xfrm>
            <a:prstGeom prst="rect">
              <a:avLst/>
            </a:prstGeom>
            <a:noFill/>
            <a:ln w="9525">
              <a:noFill/>
              <a:miter lim="800000"/>
              <a:headEnd/>
              <a:tailEnd/>
            </a:ln>
          </p:spPr>
          <p:txBody>
            <a:bodyPr wrap="none" lIns="0" tIns="0" rIns="0" bIns="0">
              <a:spAutoFit/>
            </a:bodyPr>
            <a:lstStyle/>
            <a:p>
              <a:r>
                <a:rPr lang="en-US" sz="2000" dirty="0">
                  <a:solidFill>
                    <a:srgbClr val="000000"/>
                  </a:solidFill>
                </a:rPr>
                <a:t>3</a:t>
              </a:r>
              <a:endParaRPr lang="en-US" sz="2000" dirty="0"/>
            </a:p>
          </p:txBody>
        </p:sp>
        <p:sp>
          <p:nvSpPr>
            <p:cNvPr id="9245" name="Line 34"/>
            <p:cNvSpPr>
              <a:spLocks noChangeShapeType="1"/>
            </p:cNvSpPr>
            <p:nvPr/>
          </p:nvSpPr>
          <p:spPr bwMode="auto">
            <a:xfrm>
              <a:off x="7537109" y="5800774"/>
              <a:ext cx="0" cy="78495"/>
            </a:xfrm>
            <a:prstGeom prst="line">
              <a:avLst/>
            </a:prstGeom>
            <a:noFill/>
            <a:ln w="4">
              <a:solidFill>
                <a:srgbClr val="000000"/>
              </a:solidFill>
              <a:round/>
              <a:headEnd/>
              <a:tailEnd/>
            </a:ln>
          </p:spPr>
          <p:txBody>
            <a:bodyPr/>
            <a:lstStyle/>
            <a:p>
              <a:endParaRPr lang="en-GB" dirty="0"/>
            </a:p>
          </p:txBody>
        </p:sp>
        <p:sp>
          <p:nvSpPr>
            <p:cNvPr id="9246" name="Rectangle 35"/>
            <p:cNvSpPr>
              <a:spLocks noChangeArrowheads="1"/>
            </p:cNvSpPr>
            <p:nvPr/>
          </p:nvSpPr>
          <p:spPr bwMode="auto">
            <a:xfrm>
              <a:off x="7409543" y="5914947"/>
              <a:ext cx="510646" cy="461152"/>
            </a:xfrm>
            <a:prstGeom prst="rect">
              <a:avLst/>
            </a:prstGeom>
            <a:noFill/>
            <a:ln w="9525">
              <a:noFill/>
              <a:miter lim="800000"/>
              <a:headEnd/>
              <a:tailEnd/>
            </a:ln>
          </p:spPr>
          <p:txBody>
            <a:bodyPr wrap="none" lIns="0" tIns="0" rIns="0" bIns="0">
              <a:spAutoFit/>
            </a:bodyPr>
            <a:lstStyle/>
            <a:p>
              <a:r>
                <a:rPr lang="en-US" sz="2000" dirty="0">
                  <a:solidFill>
                    <a:srgbClr val="000000"/>
                  </a:solidFill>
                </a:rPr>
                <a:t>3.1</a:t>
              </a:r>
              <a:endParaRPr lang="en-US" sz="2000" dirty="0"/>
            </a:p>
          </p:txBody>
        </p:sp>
        <p:sp>
          <p:nvSpPr>
            <p:cNvPr id="9247" name="Line 36"/>
            <p:cNvSpPr>
              <a:spLocks noChangeShapeType="1"/>
            </p:cNvSpPr>
            <p:nvPr/>
          </p:nvSpPr>
          <p:spPr bwMode="auto">
            <a:xfrm>
              <a:off x="8359453" y="5800774"/>
              <a:ext cx="0" cy="78495"/>
            </a:xfrm>
            <a:prstGeom prst="line">
              <a:avLst/>
            </a:prstGeom>
            <a:noFill/>
            <a:ln w="4">
              <a:solidFill>
                <a:srgbClr val="000000"/>
              </a:solidFill>
              <a:round/>
              <a:headEnd/>
              <a:tailEnd/>
            </a:ln>
          </p:spPr>
          <p:txBody>
            <a:bodyPr/>
            <a:lstStyle/>
            <a:p>
              <a:endParaRPr lang="en-GB" dirty="0"/>
            </a:p>
          </p:txBody>
        </p:sp>
        <p:sp>
          <p:nvSpPr>
            <p:cNvPr id="9248" name="Rectangle 37"/>
            <p:cNvSpPr>
              <a:spLocks noChangeArrowheads="1"/>
            </p:cNvSpPr>
            <p:nvPr/>
          </p:nvSpPr>
          <p:spPr bwMode="auto">
            <a:xfrm>
              <a:off x="8231887" y="5914947"/>
              <a:ext cx="510646" cy="461152"/>
            </a:xfrm>
            <a:prstGeom prst="rect">
              <a:avLst/>
            </a:prstGeom>
            <a:noFill/>
            <a:ln w="9525">
              <a:noFill/>
              <a:miter lim="800000"/>
              <a:headEnd/>
              <a:tailEnd/>
            </a:ln>
          </p:spPr>
          <p:txBody>
            <a:bodyPr wrap="none" lIns="0" tIns="0" rIns="0" bIns="0">
              <a:spAutoFit/>
            </a:bodyPr>
            <a:lstStyle/>
            <a:p>
              <a:r>
                <a:rPr lang="en-US" sz="2000" dirty="0">
                  <a:solidFill>
                    <a:srgbClr val="000000"/>
                  </a:solidFill>
                </a:rPr>
                <a:t>3.2</a:t>
              </a:r>
              <a:endParaRPr lang="en-US" sz="2000" dirty="0"/>
            </a:p>
          </p:txBody>
        </p:sp>
        <p:sp>
          <p:nvSpPr>
            <p:cNvPr id="9249" name="Line 39"/>
            <p:cNvSpPr>
              <a:spLocks noChangeShapeType="1"/>
            </p:cNvSpPr>
            <p:nvPr/>
          </p:nvSpPr>
          <p:spPr bwMode="auto">
            <a:xfrm flipV="1">
              <a:off x="4252289" y="1264783"/>
              <a:ext cx="0" cy="4535991"/>
            </a:xfrm>
            <a:prstGeom prst="line">
              <a:avLst/>
            </a:prstGeom>
            <a:noFill/>
            <a:ln w="4">
              <a:solidFill>
                <a:srgbClr val="000000"/>
              </a:solidFill>
              <a:round/>
              <a:headEnd/>
              <a:tailEnd/>
            </a:ln>
          </p:spPr>
          <p:txBody>
            <a:bodyPr/>
            <a:lstStyle/>
            <a:p>
              <a:endParaRPr lang="en-GB" dirty="0"/>
            </a:p>
          </p:txBody>
        </p:sp>
        <p:sp>
          <p:nvSpPr>
            <p:cNvPr id="9250" name="Rectangle 40"/>
            <p:cNvSpPr>
              <a:spLocks noChangeArrowheads="1"/>
            </p:cNvSpPr>
            <p:nvPr/>
          </p:nvSpPr>
          <p:spPr bwMode="auto">
            <a:xfrm>
              <a:off x="1816471" y="1543774"/>
              <a:ext cx="2431380"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Dispersed Shareholders</a:t>
              </a:r>
              <a:endParaRPr lang="en-US" sz="2000" baseline="0" dirty="0"/>
            </a:p>
          </p:txBody>
        </p:sp>
        <p:sp>
          <p:nvSpPr>
            <p:cNvPr id="9251" name="Rectangle 41"/>
            <p:cNvSpPr>
              <a:spLocks noChangeArrowheads="1"/>
            </p:cNvSpPr>
            <p:nvPr/>
          </p:nvSpPr>
          <p:spPr bwMode="auto">
            <a:xfrm>
              <a:off x="2757503" y="1984631"/>
              <a:ext cx="1397653"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Private Equity</a:t>
              </a:r>
              <a:endParaRPr lang="en-US" sz="2000" baseline="0" dirty="0"/>
            </a:p>
          </p:txBody>
        </p:sp>
        <p:sp>
          <p:nvSpPr>
            <p:cNvPr id="9252" name="Rectangle 42"/>
            <p:cNvSpPr>
              <a:spLocks noChangeArrowheads="1"/>
            </p:cNvSpPr>
            <p:nvPr/>
          </p:nvSpPr>
          <p:spPr bwMode="auto">
            <a:xfrm>
              <a:off x="1109664" y="2541589"/>
              <a:ext cx="3122419"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Family owned, non-family CEO</a:t>
              </a:r>
              <a:endParaRPr lang="en-US" sz="2000" baseline="0" dirty="0"/>
            </a:p>
          </p:txBody>
        </p:sp>
        <p:sp>
          <p:nvSpPr>
            <p:cNvPr id="9253" name="Rectangle 43"/>
            <p:cNvSpPr>
              <a:spLocks noChangeArrowheads="1"/>
            </p:cNvSpPr>
            <p:nvPr/>
          </p:nvSpPr>
          <p:spPr bwMode="auto">
            <a:xfrm>
              <a:off x="3148335" y="3047864"/>
              <a:ext cx="1006821"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Managers</a:t>
              </a:r>
              <a:endParaRPr lang="en-US" sz="2000" baseline="0" dirty="0"/>
            </a:p>
          </p:txBody>
        </p:sp>
        <p:sp>
          <p:nvSpPr>
            <p:cNvPr id="9254" name="Rectangle 44"/>
            <p:cNvSpPr>
              <a:spLocks noChangeArrowheads="1"/>
            </p:cNvSpPr>
            <p:nvPr/>
          </p:nvSpPr>
          <p:spPr bwMode="auto">
            <a:xfrm>
              <a:off x="2315690" y="3575913"/>
              <a:ext cx="1839465"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Private Individuals</a:t>
              </a:r>
              <a:endParaRPr lang="en-US" sz="2000" baseline="0" dirty="0"/>
            </a:p>
          </p:txBody>
        </p:sp>
        <p:sp>
          <p:nvSpPr>
            <p:cNvPr id="9255" name="Rectangle 45"/>
            <p:cNvSpPr>
              <a:spLocks noChangeArrowheads="1"/>
            </p:cNvSpPr>
            <p:nvPr/>
          </p:nvSpPr>
          <p:spPr bwMode="auto">
            <a:xfrm>
              <a:off x="2910437" y="4106342"/>
              <a:ext cx="1244719"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Government</a:t>
              </a:r>
              <a:endParaRPr lang="en-US" sz="2000" baseline="0" dirty="0"/>
            </a:p>
          </p:txBody>
        </p:sp>
        <p:sp>
          <p:nvSpPr>
            <p:cNvPr id="9256" name="Rectangle 46"/>
            <p:cNvSpPr>
              <a:spLocks noChangeArrowheads="1"/>
            </p:cNvSpPr>
            <p:nvPr/>
          </p:nvSpPr>
          <p:spPr bwMode="auto">
            <a:xfrm>
              <a:off x="1485878" y="4636769"/>
              <a:ext cx="2669278"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Family owned, family CEO</a:t>
              </a:r>
              <a:endParaRPr lang="en-US" sz="2000" baseline="0" dirty="0"/>
            </a:p>
          </p:txBody>
        </p:sp>
        <p:sp>
          <p:nvSpPr>
            <p:cNvPr id="9257" name="Rectangle 47"/>
            <p:cNvSpPr>
              <a:spLocks noChangeArrowheads="1"/>
            </p:cNvSpPr>
            <p:nvPr/>
          </p:nvSpPr>
          <p:spPr bwMode="auto">
            <a:xfrm>
              <a:off x="1134689" y="5164818"/>
              <a:ext cx="3020463"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Founder owned, founder CEO</a:t>
              </a:r>
              <a:endParaRPr lang="en-US" sz="2000" baseline="0" dirty="0"/>
            </a:p>
          </p:txBody>
        </p:sp>
      </p:grpSp>
      <p:sp>
        <p:nvSpPr>
          <p:cNvPr id="9220" name="Content Placeholder 2"/>
          <p:cNvSpPr txBox="1">
            <a:spLocks/>
          </p:cNvSpPr>
          <p:nvPr/>
        </p:nvSpPr>
        <p:spPr bwMode="auto">
          <a:xfrm>
            <a:off x="76200" y="6173790"/>
            <a:ext cx="9067800" cy="762000"/>
          </a:xfrm>
          <a:prstGeom prst="rect">
            <a:avLst/>
          </a:prstGeom>
          <a:noFill/>
          <a:ln w="9525">
            <a:noFill/>
            <a:miter lim="800000"/>
            <a:headEnd/>
            <a:tailEnd/>
          </a:ln>
        </p:spPr>
        <p:txBody>
          <a:bodyPr lIns="0"/>
          <a:lstStyle/>
          <a:p>
            <a:pPr eaLnBrk="0" hangingPunct="0">
              <a:spcBef>
                <a:spcPct val="20000"/>
              </a:spcBef>
            </a:pPr>
            <a:r>
              <a:rPr lang="en-US" sz="1100" dirty="0"/>
              <a:t>Management scores after controlling for country, industry and number of employees. Data from 9085 manufacturers and 658 retailers. “Founder owned , founder CEO” firms are those still owned and managed by their founders. “Family firms” are those owned by descendants of the founder “Dispersed shareholder” firms are those with no shareholder with more than 25% of equity, such as widely held public firms.</a:t>
            </a:r>
            <a:br>
              <a:rPr lang="en-US" sz="1100" dirty="0"/>
            </a:br>
            <a:endParaRPr lang="en-US" sz="1100" dirty="0"/>
          </a:p>
        </p:txBody>
      </p:sp>
      <p:sp>
        <p:nvSpPr>
          <p:cNvPr id="9221" name="Content Placeholder 2"/>
          <p:cNvSpPr txBox="1">
            <a:spLocks/>
          </p:cNvSpPr>
          <p:nvPr/>
        </p:nvSpPr>
        <p:spPr bwMode="auto">
          <a:xfrm>
            <a:off x="3236687" y="5856288"/>
            <a:ext cx="5845402" cy="477837"/>
          </a:xfrm>
          <a:prstGeom prst="rect">
            <a:avLst/>
          </a:prstGeom>
          <a:noFill/>
          <a:ln w="9525">
            <a:noFill/>
            <a:miter lim="800000"/>
            <a:headEnd/>
            <a:tailEnd/>
          </a:ln>
        </p:spPr>
        <p:txBody>
          <a:bodyPr/>
          <a:lstStyle/>
          <a:p>
            <a:pPr>
              <a:spcBef>
                <a:spcPct val="20000"/>
              </a:spcBef>
              <a:buFont typeface="Arial" pitchFamily="34" charset="0"/>
              <a:buNone/>
            </a:pPr>
            <a:r>
              <a:rPr lang="en-US" sz="2000" dirty="0">
                <a:cs typeface="Arial" pitchFamily="34" charset="0"/>
              </a:rPr>
              <a:t>Management score (by ownership type)</a:t>
            </a:r>
          </a:p>
        </p:txBody>
      </p:sp>
      <p:sp>
        <p:nvSpPr>
          <p:cNvPr id="42" name="Oval 584"/>
          <p:cNvSpPr>
            <a:spLocks noChangeArrowheads="1"/>
          </p:cNvSpPr>
          <p:nvPr/>
        </p:nvSpPr>
        <p:spPr bwMode="auto">
          <a:xfrm>
            <a:off x="261257" y="4075659"/>
            <a:ext cx="3516264" cy="673100"/>
          </a:xfrm>
          <a:prstGeom prst="ellipse">
            <a:avLst/>
          </a:prstGeom>
          <a:noFill/>
          <a:ln w="25400">
            <a:solidFill>
              <a:srgbClr val="FF0000"/>
            </a:solidFill>
            <a:round/>
            <a:headEnd/>
            <a:tailEnd/>
          </a:ln>
        </p:spPr>
        <p:txBody>
          <a:bodyPr wrap="none" anchor="ctr"/>
          <a:lstStyle/>
          <a:p>
            <a:endParaRPr lang="en-US" dirty="0"/>
          </a:p>
        </p:txBody>
      </p:sp>
      <p:sp>
        <p:nvSpPr>
          <p:cNvPr id="43" name="Oval 584"/>
          <p:cNvSpPr>
            <a:spLocks noChangeArrowheads="1"/>
          </p:cNvSpPr>
          <p:nvPr/>
        </p:nvSpPr>
        <p:spPr bwMode="auto">
          <a:xfrm>
            <a:off x="-1" y="2007017"/>
            <a:ext cx="3747541" cy="673100"/>
          </a:xfrm>
          <a:prstGeom prst="ellipse">
            <a:avLst/>
          </a:prstGeom>
          <a:noFill/>
          <a:ln w="25400">
            <a:solidFill>
              <a:srgbClr val="FF0000"/>
            </a:solidFill>
            <a:round/>
            <a:headEnd/>
            <a:tailEnd/>
          </a:ln>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63513" y="0"/>
            <a:ext cx="89804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cap="all" baseline="0" dirty="0" smtClean="0"/>
              <a:t>Education </a:t>
            </a:r>
            <a:r>
              <a:rPr lang="en-US" sz="2200" b="1" cap="all" baseline="0" dirty="0"/>
              <a:t>for Non-Managers and Managers Appear Linked to Better </a:t>
            </a:r>
            <a:r>
              <a:rPr lang="en-US" sz="2200" b="1" cap="all" baseline="0" dirty="0" smtClean="0"/>
              <a:t>Management</a:t>
            </a:r>
            <a:endParaRPr lang="en-US" sz="2200" b="1" cap="all" baseline="0" dirty="0"/>
          </a:p>
        </p:txBody>
      </p:sp>
      <p:sp>
        <p:nvSpPr>
          <p:cNvPr id="13315" name="Text Box 871"/>
          <p:cNvSpPr txBox="1">
            <a:spLocks noChangeArrowheads="1"/>
          </p:cNvSpPr>
          <p:nvPr/>
        </p:nvSpPr>
        <p:spPr bwMode="auto">
          <a:xfrm>
            <a:off x="87313" y="6537325"/>
            <a:ext cx="91440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aseline="0" dirty="0"/>
              <a:t>Sample of 8,032 manufacturing and 647 retail firms. </a:t>
            </a:r>
          </a:p>
        </p:txBody>
      </p:sp>
      <p:sp>
        <p:nvSpPr>
          <p:cNvPr id="13316" name="Content Placeholder 2"/>
          <p:cNvSpPr txBox="1">
            <a:spLocks/>
          </p:cNvSpPr>
          <p:nvPr/>
        </p:nvSpPr>
        <p:spPr bwMode="auto">
          <a:xfrm>
            <a:off x="1658938" y="768350"/>
            <a:ext cx="3621087" cy="59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u="sng" dirty="0">
                <a:cs typeface="Arial" charset="0"/>
              </a:rPr>
              <a:t>Non-managers</a:t>
            </a:r>
            <a:endParaRPr lang="en-US" sz="2000" b="1" dirty="0">
              <a:cs typeface="Arial" charset="0"/>
            </a:endParaRPr>
          </a:p>
        </p:txBody>
      </p:sp>
      <p:sp>
        <p:nvSpPr>
          <p:cNvPr id="13317" name="Content Placeholder 2"/>
          <p:cNvSpPr txBox="1">
            <a:spLocks/>
          </p:cNvSpPr>
          <p:nvPr/>
        </p:nvSpPr>
        <p:spPr bwMode="auto">
          <a:xfrm rot="-5400000">
            <a:off x="-971550" y="3209925"/>
            <a:ext cx="2624138"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dirty="0">
                <a:cs typeface="Arial" charset="0"/>
              </a:rPr>
              <a:t>Management score</a:t>
            </a:r>
          </a:p>
        </p:txBody>
      </p:sp>
      <p:sp>
        <p:nvSpPr>
          <p:cNvPr id="13318" name="Content Placeholder 2"/>
          <p:cNvSpPr txBox="1">
            <a:spLocks/>
          </p:cNvSpPr>
          <p:nvPr/>
        </p:nvSpPr>
        <p:spPr bwMode="auto">
          <a:xfrm>
            <a:off x="6119813" y="754063"/>
            <a:ext cx="3621087" cy="59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u="sng" dirty="0">
                <a:cs typeface="Arial" charset="0"/>
              </a:rPr>
              <a:t>Managers</a:t>
            </a:r>
            <a:endParaRPr lang="en-US" sz="2000" b="1" dirty="0">
              <a:cs typeface="Arial" charset="0"/>
            </a:endParaRPr>
          </a:p>
        </p:txBody>
      </p:sp>
      <p:sp>
        <p:nvSpPr>
          <p:cNvPr id="13319" name="Content Placeholder 2"/>
          <p:cNvSpPr txBox="1">
            <a:spLocks/>
          </p:cNvSpPr>
          <p:nvPr/>
        </p:nvSpPr>
        <p:spPr bwMode="auto">
          <a:xfrm>
            <a:off x="1500188" y="6105525"/>
            <a:ext cx="7151687" cy="59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dirty="0">
                <a:cs typeface="Arial" charset="0"/>
              </a:rPr>
              <a:t>Percentage of employees with a college degree (%)</a:t>
            </a:r>
          </a:p>
        </p:txBody>
      </p:sp>
      <p:grpSp>
        <p:nvGrpSpPr>
          <p:cNvPr id="2" name="Group 11375"/>
          <p:cNvGrpSpPr>
            <a:grpSpLocks/>
          </p:cNvGrpSpPr>
          <p:nvPr/>
        </p:nvGrpSpPr>
        <p:grpSpPr bwMode="auto">
          <a:xfrm>
            <a:off x="506413" y="1390650"/>
            <a:ext cx="4243387" cy="4678363"/>
            <a:chOff x="997859" y="1757029"/>
            <a:chExt cx="4663166" cy="3498935"/>
          </a:xfrm>
        </p:grpSpPr>
        <p:sp>
          <p:nvSpPr>
            <p:cNvPr id="13355" name="Rectangle 81"/>
            <p:cNvSpPr>
              <a:spLocks noChangeArrowheads="1"/>
            </p:cNvSpPr>
            <p:nvPr/>
          </p:nvSpPr>
          <p:spPr bwMode="auto">
            <a:xfrm>
              <a:off x="1260475" y="1795463"/>
              <a:ext cx="4400550" cy="3189288"/>
            </a:xfrm>
            <a:prstGeom prst="rect">
              <a:avLst/>
            </a:prstGeom>
            <a:solidFill>
              <a:srgbClr val="FFFFFF"/>
            </a:solidFill>
            <a:ln w="4">
              <a:solidFill>
                <a:srgbClr val="FFFFFF"/>
              </a:solidFill>
              <a:miter lim="800000"/>
              <a:headEnd/>
              <a:tailEnd/>
            </a:ln>
          </p:spPr>
          <p:txBody>
            <a:bodyPr/>
            <a:lstStyle/>
            <a:p>
              <a:endParaRPr lang="en-US" sz="1600" dirty="0"/>
            </a:p>
          </p:txBody>
        </p:sp>
        <p:sp>
          <p:nvSpPr>
            <p:cNvPr id="13356" name="Line 82"/>
            <p:cNvSpPr>
              <a:spLocks noChangeShapeType="1"/>
            </p:cNvSpPr>
            <p:nvPr/>
          </p:nvSpPr>
          <p:spPr bwMode="auto">
            <a:xfrm>
              <a:off x="1260475" y="4552951"/>
              <a:ext cx="4400550" cy="0"/>
            </a:xfrm>
            <a:prstGeom prst="line">
              <a:avLst/>
            </a:prstGeom>
            <a:noFill/>
            <a:ln w="7">
              <a:solidFill>
                <a:srgbClr val="EAF2F3"/>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57" name="Line 83"/>
            <p:cNvSpPr>
              <a:spLocks noChangeShapeType="1"/>
            </p:cNvSpPr>
            <p:nvPr/>
          </p:nvSpPr>
          <p:spPr bwMode="auto">
            <a:xfrm>
              <a:off x="1260475" y="4113213"/>
              <a:ext cx="4400550" cy="0"/>
            </a:xfrm>
            <a:prstGeom prst="line">
              <a:avLst/>
            </a:prstGeom>
            <a:noFill/>
            <a:ln w="7">
              <a:solidFill>
                <a:srgbClr val="EAF2F3"/>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58" name="Line 84"/>
            <p:cNvSpPr>
              <a:spLocks noChangeShapeType="1"/>
            </p:cNvSpPr>
            <p:nvPr/>
          </p:nvSpPr>
          <p:spPr bwMode="auto">
            <a:xfrm>
              <a:off x="1260475" y="3675063"/>
              <a:ext cx="4400550" cy="0"/>
            </a:xfrm>
            <a:prstGeom prst="line">
              <a:avLst/>
            </a:prstGeom>
            <a:noFill/>
            <a:ln w="7">
              <a:solidFill>
                <a:srgbClr val="EAF2F3"/>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59" name="Line 85"/>
            <p:cNvSpPr>
              <a:spLocks noChangeShapeType="1"/>
            </p:cNvSpPr>
            <p:nvPr/>
          </p:nvSpPr>
          <p:spPr bwMode="auto">
            <a:xfrm>
              <a:off x="1260475" y="3235326"/>
              <a:ext cx="4400550" cy="0"/>
            </a:xfrm>
            <a:prstGeom prst="line">
              <a:avLst/>
            </a:prstGeom>
            <a:noFill/>
            <a:ln w="7">
              <a:solidFill>
                <a:srgbClr val="EAF2F3"/>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60" name="Line 86"/>
            <p:cNvSpPr>
              <a:spLocks noChangeShapeType="1"/>
            </p:cNvSpPr>
            <p:nvPr/>
          </p:nvSpPr>
          <p:spPr bwMode="auto">
            <a:xfrm>
              <a:off x="1260475" y="2800351"/>
              <a:ext cx="4400550" cy="0"/>
            </a:xfrm>
            <a:prstGeom prst="line">
              <a:avLst/>
            </a:prstGeom>
            <a:noFill/>
            <a:ln w="7">
              <a:solidFill>
                <a:srgbClr val="EAF2F3"/>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61" name="Line 87"/>
            <p:cNvSpPr>
              <a:spLocks noChangeShapeType="1"/>
            </p:cNvSpPr>
            <p:nvPr/>
          </p:nvSpPr>
          <p:spPr bwMode="auto">
            <a:xfrm>
              <a:off x="1260475" y="2362201"/>
              <a:ext cx="4400550" cy="0"/>
            </a:xfrm>
            <a:prstGeom prst="line">
              <a:avLst/>
            </a:prstGeom>
            <a:noFill/>
            <a:ln w="7">
              <a:solidFill>
                <a:srgbClr val="EAF2F3"/>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62" name="Rectangle 88"/>
            <p:cNvSpPr>
              <a:spLocks noChangeArrowheads="1"/>
            </p:cNvSpPr>
            <p:nvPr/>
          </p:nvSpPr>
          <p:spPr bwMode="auto">
            <a:xfrm>
              <a:off x="1489075" y="4514851"/>
              <a:ext cx="514350" cy="469900"/>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63" name="Rectangle 89"/>
            <p:cNvSpPr>
              <a:spLocks noChangeArrowheads="1"/>
            </p:cNvSpPr>
            <p:nvPr/>
          </p:nvSpPr>
          <p:spPr bwMode="auto">
            <a:xfrm>
              <a:off x="2347913" y="3327401"/>
              <a:ext cx="512763" cy="1657350"/>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64" name="Rectangle 90"/>
            <p:cNvSpPr>
              <a:spLocks noChangeArrowheads="1"/>
            </p:cNvSpPr>
            <p:nvPr/>
          </p:nvSpPr>
          <p:spPr bwMode="auto">
            <a:xfrm>
              <a:off x="3203575" y="2925763"/>
              <a:ext cx="509588" cy="2058988"/>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65" name="Rectangle 91"/>
            <p:cNvSpPr>
              <a:spLocks noChangeArrowheads="1"/>
            </p:cNvSpPr>
            <p:nvPr/>
          </p:nvSpPr>
          <p:spPr bwMode="auto">
            <a:xfrm>
              <a:off x="4060825" y="2187576"/>
              <a:ext cx="511175" cy="2797175"/>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66" name="Rectangle 92"/>
            <p:cNvSpPr>
              <a:spLocks noChangeArrowheads="1"/>
            </p:cNvSpPr>
            <p:nvPr/>
          </p:nvSpPr>
          <p:spPr bwMode="auto">
            <a:xfrm>
              <a:off x="4916488" y="2355851"/>
              <a:ext cx="509588" cy="2628900"/>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67" name="Line 93"/>
            <p:cNvSpPr>
              <a:spLocks noChangeShapeType="1"/>
            </p:cNvSpPr>
            <p:nvPr/>
          </p:nvSpPr>
          <p:spPr bwMode="auto">
            <a:xfrm flipV="1">
              <a:off x="1260475" y="1795463"/>
              <a:ext cx="0" cy="3192463"/>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68" name="Line 94"/>
            <p:cNvSpPr>
              <a:spLocks noChangeShapeType="1"/>
            </p:cNvSpPr>
            <p:nvPr/>
          </p:nvSpPr>
          <p:spPr bwMode="auto">
            <a:xfrm flipH="1">
              <a:off x="1208088" y="4987926"/>
              <a:ext cx="52388"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69" name="Rectangle 95"/>
            <p:cNvSpPr>
              <a:spLocks noChangeArrowheads="1"/>
            </p:cNvSpPr>
            <p:nvPr/>
          </p:nvSpPr>
          <p:spPr bwMode="auto">
            <a:xfrm rot="-5400000">
              <a:off x="1004553" y="4815799"/>
              <a:ext cx="249908" cy="263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2.6</a:t>
              </a:r>
              <a:endParaRPr lang="en-US" sz="1600" dirty="0"/>
            </a:p>
          </p:txBody>
        </p:sp>
        <p:sp>
          <p:nvSpPr>
            <p:cNvPr id="13370" name="Line 96"/>
            <p:cNvSpPr>
              <a:spLocks noChangeShapeType="1"/>
            </p:cNvSpPr>
            <p:nvPr/>
          </p:nvSpPr>
          <p:spPr bwMode="auto">
            <a:xfrm flipH="1">
              <a:off x="1208088" y="4552951"/>
              <a:ext cx="52388"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71" name="Rectangle 97"/>
            <p:cNvSpPr>
              <a:spLocks noChangeArrowheads="1"/>
            </p:cNvSpPr>
            <p:nvPr/>
          </p:nvSpPr>
          <p:spPr bwMode="auto">
            <a:xfrm rot="-5400000">
              <a:off x="1004553" y="4379235"/>
              <a:ext cx="249908" cy="263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2.7</a:t>
              </a:r>
              <a:endParaRPr lang="en-US" sz="1600" dirty="0"/>
            </a:p>
          </p:txBody>
        </p:sp>
        <p:sp>
          <p:nvSpPr>
            <p:cNvPr id="13372" name="Line 98"/>
            <p:cNvSpPr>
              <a:spLocks noChangeShapeType="1"/>
            </p:cNvSpPr>
            <p:nvPr/>
          </p:nvSpPr>
          <p:spPr bwMode="auto">
            <a:xfrm flipH="1">
              <a:off x="1208088" y="4113213"/>
              <a:ext cx="52388"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73" name="Rectangle 99"/>
            <p:cNvSpPr>
              <a:spLocks noChangeArrowheads="1"/>
            </p:cNvSpPr>
            <p:nvPr/>
          </p:nvSpPr>
          <p:spPr bwMode="auto">
            <a:xfrm rot="-5400000">
              <a:off x="1004553" y="3941086"/>
              <a:ext cx="249908" cy="263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2.8</a:t>
              </a:r>
              <a:endParaRPr lang="en-US" sz="1600" dirty="0"/>
            </a:p>
          </p:txBody>
        </p:sp>
        <p:sp>
          <p:nvSpPr>
            <p:cNvPr id="13374" name="Line 100"/>
            <p:cNvSpPr>
              <a:spLocks noChangeShapeType="1"/>
            </p:cNvSpPr>
            <p:nvPr/>
          </p:nvSpPr>
          <p:spPr bwMode="auto">
            <a:xfrm flipH="1">
              <a:off x="1208088" y="3675063"/>
              <a:ext cx="52388"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75" name="Rectangle 101"/>
            <p:cNvSpPr>
              <a:spLocks noChangeArrowheads="1"/>
            </p:cNvSpPr>
            <p:nvPr/>
          </p:nvSpPr>
          <p:spPr bwMode="auto">
            <a:xfrm rot="-5400000">
              <a:off x="1004553" y="3501348"/>
              <a:ext cx="249908" cy="263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2.9</a:t>
              </a:r>
              <a:endParaRPr lang="en-US" sz="1600" dirty="0"/>
            </a:p>
          </p:txBody>
        </p:sp>
        <p:sp>
          <p:nvSpPr>
            <p:cNvPr id="13376" name="Line 102"/>
            <p:cNvSpPr>
              <a:spLocks noChangeShapeType="1"/>
            </p:cNvSpPr>
            <p:nvPr/>
          </p:nvSpPr>
          <p:spPr bwMode="auto">
            <a:xfrm flipH="1">
              <a:off x="1208088" y="3235326"/>
              <a:ext cx="52388"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77" name="Rectangle 103"/>
            <p:cNvSpPr>
              <a:spLocks noChangeArrowheads="1"/>
            </p:cNvSpPr>
            <p:nvPr/>
          </p:nvSpPr>
          <p:spPr bwMode="auto">
            <a:xfrm rot="-5400000">
              <a:off x="1080458" y="3066373"/>
              <a:ext cx="99683" cy="263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3</a:t>
              </a:r>
              <a:endParaRPr lang="en-US" sz="1600" dirty="0"/>
            </a:p>
          </p:txBody>
        </p:sp>
        <p:sp>
          <p:nvSpPr>
            <p:cNvPr id="13378" name="Line 104"/>
            <p:cNvSpPr>
              <a:spLocks noChangeShapeType="1"/>
            </p:cNvSpPr>
            <p:nvPr/>
          </p:nvSpPr>
          <p:spPr bwMode="auto">
            <a:xfrm flipH="1">
              <a:off x="1208088" y="2800351"/>
              <a:ext cx="52388"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79" name="Rectangle 105"/>
            <p:cNvSpPr>
              <a:spLocks noChangeArrowheads="1"/>
            </p:cNvSpPr>
            <p:nvPr/>
          </p:nvSpPr>
          <p:spPr bwMode="auto">
            <a:xfrm rot="-5400000">
              <a:off x="1006140" y="2628223"/>
              <a:ext cx="249908" cy="263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3.1</a:t>
              </a:r>
              <a:endParaRPr lang="en-US" sz="1600" dirty="0"/>
            </a:p>
          </p:txBody>
        </p:sp>
        <p:sp>
          <p:nvSpPr>
            <p:cNvPr id="13380" name="Line 106"/>
            <p:cNvSpPr>
              <a:spLocks noChangeShapeType="1"/>
            </p:cNvSpPr>
            <p:nvPr/>
          </p:nvSpPr>
          <p:spPr bwMode="auto">
            <a:xfrm flipH="1">
              <a:off x="1208088" y="2362201"/>
              <a:ext cx="52388"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81" name="Rectangle 107"/>
            <p:cNvSpPr>
              <a:spLocks noChangeArrowheads="1"/>
            </p:cNvSpPr>
            <p:nvPr/>
          </p:nvSpPr>
          <p:spPr bwMode="auto">
            <a:xfrm rot="-5400000">
              <a:off x="1006140" y="2186898"/>
              <a:ext cx="249908" cy="263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3.2</a:t>
              </a:r>
              <a:endParaRPr lang="en-US" sz="1600" dirty="0"/>
            </a:p>
          </p:txBody>
        </p:sp>
        <p:sp>
          <p:nvSpPr>
            <p:cNvPr id="13382" name="Line 108"/>
            <p:cNvSpPr>
              <a:spLocks noChangeShapeType="1"/>
            </p:cNvSpPr>
            <p:nvPr/>
          </p:nvSpPr>
          <p:spPr bwMode="auto">
            <a:xfrm flipH="1">
              <a:off x="1208088" y="1922463"/>
              <a:ext cx="52388"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83" name="Rectangle 109"/>
            <p:cNvSpPr>
              <a:spLocks noChangeArrowheads="1"/>
            </p:cNvSpPr>
            <p:nvPr/>
          </p:nvSpPr>
          <p:spPr bwMode="auto">
            <a:xfrm rot="-5400000">
              <a:off x="1006140" y="1750335"/>
              <a:ext cx="249908" cy="263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3.3</a:t>
              </a:r>
              <a:endParaRPr lang="en-US" sz="1600" dirty="0"/>
            </a:p>
          </p:txBody>
        </p:sp>
        <p:sp>
          <p:nvSpPr>
            <p:cNvPr id="13384" name="Line 111"/>
            <p:cNvSpPr>
              <a:spLocks noChangeShapeType="1"/>
            </p:cNvSpPr>
            <p:nvPr/>
          </p:nvSpPr>
          <p:spPr bwMode="auto">
            <a:xfrm>
              <a:off x="1260475" y="4987926"/>
              <a:ext cx="4400550"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85" name="Rectangle 112"/>
            <p:cNvSpPr>
              <a:spLocks noChangeArrowheads="1"/>
            </p:cNvSpPr>
            <p:nvPr/>
          </p:nvSpPr>
          <p:spPr bwMode="auto">
            <a:xfrm>
              <a:off x="1714500" y="5040313"/>
              <a:ext cx="121706" cy="215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0</a:t>
              </a:r>
              <a:endParaRPr lang="en-US" sz="1600" dirty="0"/>
            </a:p>
          </p:txBody>
        </p:sp>
        <p:sp>
          <p:nvSpPr>
            <p:cNvPr id="13386" name="Rectangle 113"/>
            <p:cNvSpPr>
              <a:spLocks noChangeArrowheads="1"/>
            </p:cNvSpPr>
            <p:nvPr/>
          </p:nvSpPr>
          <p:spPr bwMode="auto">
            <a:xfrm>
              <a:off x="2207704" y="5040313"/>
              <a:ext cx="671950" cy="215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1 to 10</a:t>
              </a:r>
              <a:endParaRPr lang="en-US" sz="1600" dirty="0"/>
            </a:p>
          </p:txBody>
        </p:sp>
        <p:sp>
          <p:nvSpPr>
            <p:cNvPr id="13387" name="Rectangle 114"/>
            <p:cNvSpPr>
              <a:spLocks noChangeArrowheads="1"/>
            </p:cNvSpPr>
            <p:nvPr/>
          </p:nvSpPr>
          <p:spPr bwMode="auto">
            <a:xfrm>
              <a:off x="3005691" y="5040313"/>
              <a:ext cx="777337" cy="215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11 to 25</a:t>
              </a:r>
              <a:endParaRPr lang="en-US" sz="1600" dirty="0"/>
            </a:p>
          </p:txBody>
        </p:sp>
        <p:sp>
          <p:nvSpPr>
            <p:cNvPr id="13388" name="Rectangle 115"/>
            <p:cNvSpPr>
              <a:spLocks noChangeArrowheads="1"/>
            </p:cNvSpPr>
            <p:nvPr/>
          </p:nvSpPr>
          <p:spPr bwMode="auto">
            <a:xfrm>
              <a:off x="3965064" y="5040313"/>
              <a:ext cx="793656" cy="215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26 to 50</a:t>
              </a:r>
              <a:endParaRPr lang="en-US" sz="1600" dirty="0"/>
            </a:p>
          </p:txBody>
        </p:sp>
        <p:sp>
          <p:nvSpPr>
            <p:cNvPr id="13389" name="Rectangle 116"/>
            <p:cNvSpPr>
              <a:spLocks noChangeArrowheads="1"/>
            </p:cNvSpPr>
            <p:nvPr/>
          </p:nvSpPr>
          <p:spPr bwMode="auto">
            <a:xfrm>
              <a:off x="5013331" y="5040313"/>
              <a:ext cx="371973" cy="215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50+</a:t>
              </a:r>
              <a:endParaRPr lang="en-US" sz="1600" dirty="0"/>
            </a:p>
          </p:txBody>
        </p:sp>
      </p:grpSp>
      <p:grpSp>
        <p:nvGrpSpPr>
          <p:cNvPr id="3" name="Group 26743"/>
          <p:cNvGrpSpPr>
            <a:grpSpLocks/>
          </p:cNvGrpSpPr>
          <p:nvPr/>
        </p:nvGrpSpPr>
        <p:grpSpPr bwMode="auto">
          <a:xfrm>
            <a:off x="4833938" y="1325563"/>
            <a:ext cx="4310062" cy="4751387"/>
            <a:chOff x="5560934" y="1993315"/>
            <a:chExt cx="4653041" cy="3548806"/>
          </a:xfrm>
        </p:grpSpPr>
        <p:sp>
          <p:nvSpPr>
            <p:cNvPr id="13322" name="Rectangle 123"/>
            <p:cNvSpPr>
              <a:spLocks noChangeArrowheads="1"/>
            </p:cNvSpPr>
            <p:nvPr/>
          </p:nvSpPr>
          <p:spPr bwMode="auto">
            <a:xfrm>
              <a:off x="5813425" y="2051050"/>
              <a:ext cx="4400550" cy="3189288"/>
            </a:xfrm>
            <a:prstGeom prst="rect">
              <a:avLst/>
            </a:prstGeom>
            <a:solidFill>
              <a:srgbClr val="FFFFFF"/>
            </a:solidFill>
            <a:ln w="4">
              <a:solidFill>
                <a:srgbClr val="FFFFFF"/>
              </a:solidFill>
              <a:miter lim="800000"/>
              <a:headEnd/>
              <a:tailEnd/>
            </a:ln>
          </p:spPr>
          <p:txBody>
            <a:bodyPr/>
            <a:lstStyle/>
            <a:p>
              <a:endParaRPr lang="en-US" sz="1600" dirty="0"/>
            </a:p>
          </p:txBody>
        </p:sp>
        <p:sp>
          <p:nvSpPr>
            <p:cNvPr id="13323" name="Line 124"/>
            <p:cNvSpPr>
              <a:spLocks noChangeShapeType="1"/>
            </p:cNvSpPr>
            <p:nvPr/>
          </p:nvSpPr>
          <p:spPr bwMode="auto">
            <a:xfrm>
              <a:off x="5813425" y="4733925"/>
              <a:ext cx="4400550" cy="0"/>
            </a:xfrm>
            <a:prstGeom prst="line">
              <a:avLst/>
            </a:prstGeom>
            <a:noFill/>
            <a:ln w="7">
              <a:solidFill>
                <a:srgbClr val="EAF2F3"/>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24" name="Line 125"/>
            <p:cNvSpPr>
              <a:spLocks noChangeShapeType="1"/>
            </p:cNvSpPr>
            <p:nvPr/>
          </p:nvSpPr>
          <p:spPr bwMode="auto">
            <a:xfrm>
              <a:off x="5813425" y="4222750"/>
              <a:ext cx="4400550" cy="0"/>
            </a:xfrm>
            <a:prstGeom prst="line">
              <a:avLst/>
            </a:prstGeom>
            <a:noFill/>
            <a:ln w="7">
              <a:solidFill>
                <a:srgbClr val="EAF2F3"/>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25" name="Line 126"/>
            <p:cNvSpPr>
              <a:spLocks noChangeShapeType="1"/>
            </p:cNvSpPr>
            <p:nvPr/>
          </p:nvSpPr>
          <p:spPr bwMode="auto">
            <a:xfrm>
              <a:off x="5813425" y="3711575"/>
              <a:ext cx="4400550" cy="0"/>
            </a:xfrm>
            <a:prstGeom prst="line">
              <a:avLst/>
            </a:prstGeom>
            <a:noFill/>
            <a:ln w="7">
              <a:solidFill>
                <a:srgbClr val="EAF2F3"/>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26" name="Line 127"/>
            <p:cNvSpPr>
              <a:spLocks noChangeShapeType="1"/>
            </p:cNvSpPr>
            <p:nvPr/>
          </p:nvSpPr>
          <p:spPr bwMode="auto">
            <a:xfrm>
              <a:off x="5813425" y="3198813"/>
              <a:ext cx="4400550" cy="0"/>
            </a:xfrm>
            <a:prstGeom prst="line">
              <a:avLst/>
            </a:prstGeom>
            <a:noFill/>
            <a:ln w="7">
              <a:solidFill>
                <a:srgbClr val="EAF2F3"/>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27" name="Line 128"/>
            <p:cNvSpPr>
              <a:spLocks noChangeShapeType="1"/>
            </p:cNvSpPr>
            <p:nvPr/>
          </p:nvSpPr>
          <p:spPr bwMode="auto">
            <a:xfrm>
              <a:off x="5813425" y="2690813"/>
              <a:ext cx="4400550" cy="0"/>
            </a:xfrm>
            <a:prstGeom prst="line">
              <a:avLst/>
            </a:prstGeom>
            <a:noFill/>
            <a:ln w="7">
              <a:solidFill>
                <a:srgbClr val="EAF2F3"/>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28" name="Line 129"/>
            <p:cNvSpPr>
              <a:spLocks noChangeShapeType="1"/>
            </p:cNvSpPr>
            <p:nvPr/>
          </p:nvSpPr>
          <p:spPr bwMode="auto">
            <a:xfrm>
              <a:off x="5813425" y="2178050"/>
              <a:ext cx="4400550" cy="0"/>
            </a:xfrm>
            <a:prstGeom prst="line">
              <a:avLst/>
            </a:prstGeom>
            <a:noFill/>
            <a:ln w="7">
              <a:solidFill>
                <a:srgbClr val="EAF2F3"/>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29" name="Rectangle 130"/>
            <p:cNvSpPr>
              <a:spLocks noChangeArrowheads="1"/>
            </p:cNvSpPr>
            <p:nvPr/>
          </p:nvSpPr>
          <p:spPr bwMode="auto">
            <a:xfrm>
              <a:off x="6042025" y="4899025"/>
              <a:ext cx="514350" cy="341313"/>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30" name="Rectangle 131"/>
            <p:cNvSpPr>
              <a:spLocks noChangeArrowheads="1"/>
            </p:cNvSpPr>
            <p:nvPr/>
          </p:nvSpPr>
          <p:spPr bwMode="auto">
            <a:xfrm>
              <a:off x="6900863" y="3490913"/>
              <a:ext cx="512763" cy="1749425"/>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31" name="Rectangle 132"/>
            <p:cNvSpPr>
              <a:spLocks noChangeArrowheads="1"/>
            </p:cNvSpPr>
            <p:nvPr/>
          </p:nvSpPr>
          <p:spPr bwMode="auto">
            <a:xfrm>
              <a:off x="7756525" y="3576638"/>
              <a:ext cx="509588" cy="1663700"/>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32" name="Rectangle 133"/>
            <p:cNvSpPr>
              <a:spLocks noChangeArrowheads="1"/>
            </p:cNvSpPr>
            <p:nvPr/>
          </p:nvSpPr>
          <p:spPr bwMode="auto">
            <a:xfrm>
              <a:off x="8613775" y="3214688"/>
              <a:ext cx="511175" cy="2025650"/>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33" name="Rectangle 134"/>
            <p:cNvSpPr>
              <a:spLocks noChangeArrowheads="1"/>
            </p:cNvSpPr>
            <p:nvPr/>
          </p:nvSpPr>
          <p:spPr bwMode="auto">
            <a:xfrm>
              <a:off x="9469438" y="2482850"/>
              <a:ext cx="509588" cy="2757488"/>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34" name="Line 135"/>
            <p:cNvSpPr>
              <a:spLocks noChangeShapeType="1"/>
            </p:cNvSpPr>
            <p:nvPr/>
          </p:nvSpPr>
          <p:spPr bwMode="auto">
            <a:xfrm flipV="1">
              <a:off x="5813425" y="2051050"/>
              <a:ext cx="0" cy="3192463"/>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35" name="Line 136"/>
            <p:cNvSpPr>
              <a:spLocks noChangeShapeType="1"/>
            </p:cNvSpPr>
            <p:nvPr/>
          </p:nvSpPr>
          <p:spPr bwMode="auto">
            <a:xfrm flipH="1">
              <a:off x="5761038" y="5243513"/>
              <a:ext cx="52388"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36" name="Rectangle 137"/>
            <p:cNvSpPr>
              <a:spLocks noChangeArrowheads="1"/>
            </p:cNvSpPr>
            <p:nvPr/>
          </p:nvSpPr>
          <p:spPr bwMode="auto">
            <a:xfrm rot="-5400000">
              <a:off x="5541377" y="5078334"/>
              <a:ext cx="28533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2.5</a:t>
              </a:r>
              <a:endParaRPr lang="en-US" sz="1600" dirty="0"/>
            </a:p>
          </p:txBody>
        </p:sp>
        <p:sp>
          <p:nvSpPr>
            <p:cNvPr id="13337" name="Line 138"/>
            <p:cNvSpPr>
              <a:spLocks noChangeShapeType="1"/>
            </p:cNvSpPr>
            <p:nvPr/>
          </p:nvSpPr>
          <p:spPr bwMode="auto">
            <a:xfrm flipH="1">
              <a:off x="5761038" y="4733925"/>
              <a:ext cx="52388"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38" name="Rectangle 139"/>
            <p:cNvSpPr>
              <a:spLocks noChangeArrowheads="1"/>
            </p:cNvSpPr>
            <p:nvPr/>
          </p:nvSpPr>
          <p:spPr bwMode="auto">
            <a:xfrm rot="-5400000">
              <a:off x="5541377" y="4568747"/>
              <a:ext cx="28533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2.6</a:t>
              </a:r>
              <a:endParaRPr lang="en-US" sz="1600" dirty="0"/>
            </a:p>
          </p:txBody>
        </p:sp>
        <p:sp>
          <p:nvSpPr>
            <p:cNvPr id="13339" name="Line 140"/>
            <p:cNvSpPr>
              <a:spLocks noChangeShapeType="1"/>
            </p:cNvSpPr>
            <p:nvPr/>
          </p:nvSpPr>
          <p:spPr bwMode="auto">
            <a:xfrm flipH="1">
              <a:off x="5761038" y="4222750"/>
              <a:ext cx="52388"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40" name="Rectangle 141"/>
            <p:cNvSpPr>
              <a:spLocks noChangeArrowheads="1"/>
            </p:cNvSpPr>
            <p:nvPr/>
          </p:nvSpPr>
          <p:spPr bwMode="auto">
            <a:xfrm rot="-5400000">
              <a:off x="5541377" y="4057572"/>
              <a:ext cx="28533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2.7</a:t>
              </a:r>
              <a:endParaRPr lang="en-US" sz="1600" dirty="0"/>
            </a:p>
          </p:txBody>
        </p:sp>
        <p:sp>
          <p:nvSpPr>
            <p:cNvPr id="13341" name="Line 142"/>
            <p:cNvSpPr>
              <a:spLocks noChangeShapeType="1"/>
            </p:cNvSpPr>
            <p:nvPr/>
          </p:nvSpPr>
          <p:spPr bwMode="auto">
            <a:xfrm flipH="1">
              <a:off x="5761038" y="3711575"/>
              <a:ext cx="52388"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42" name="Rectangle 143"/>
            <p:cNvSpPr>
              <a:spLocks noChangeArrowheads="1"/>
            </p:cNvSpPr>
            <p:nvPr/>
          </p:nvSpPr>
          <p:spPr bwMode="auto">
            <a:xfrm rot="-5400000">
              <a:off x="5541377" y="3544809"/>
              <a:ext cx="28533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2.8</a:t>
              </a:r>
              <a:endParaRPr lang="en-US" sz="1600" dirty="0"/>
            </a:p>
          </p:txBody>
        </p:sp>
        <p:sp>
          <p:nvSpPr>
            <p:cNvPr id="13343" name="Line 144"/>
            <p:cNvSpPr>
              <a:spLocks noChangeShapeType="1"/>
            </p:cNvSpPr>
            <p:nvPr/>
          </p:nvSpPr>
          <p:spPr bwMode="auto">
            <a:xfrm flipH="1">
              <a:off x="5761038" y="3198813"/>
              <a:ext cx="52388"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44" name="Rectangle 145"/>
            <p:cNvSpPr>
              <a:spLocks noChangeArrowheads="1"/>
            </p:cNvSpPr>
            <p:nvPr/>
          </p:nvSpPr>
          <p:spPr bwMode="auto">
            <a:xfrm rot="-5400000">
              <a:off x="5541377" y="3033634"/>
              <a:ext cx="28533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2.9</a:t>
              </a:r>
              <a:endParaRPr lang="en-US" sz="1600" dirty="0"/>
            </a:p>
          </p:txBody>
        </p:sp>
        <p:sp>
          <p:nvSpPr>
            <p:cNvPr id="13345" name="Line 146"/>
            <p:cNvSpPr>
              <a:spLocks noChangeShapeType="1"/>
            </p:cNvSpPr>
            <p:nvPr/>
          </p:nvSpPr>
          <p:spPr bwMode="auto">
            <a:xfrm flipH="1">
              <a:off x="5761038" y="2690813"/>
              <a:ext cx="52388"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46" name="Rectangle 147"/>
            <p:cNvSpPr>
              <a:spLocks noChangeArrowheads="1"/>
            </p:cNvSpPr>
            <p:nvPr/>
          </p:nvSpPr>
          <p:spPr bwMode="auto">
            <a:xfrm rot="-5400000">
              <a:off x="5627931" y="2528809"/>
              <a:ext cx="11381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3</a:t>
              </a:r>
              <a:endParaRPr lang="en-US" sz="1600" dirty="0"/>
            </a:p>
          </p:txBody>
        </p:sp>
        <p:sp>
          <p:nvSpPr>
            <p:cNvPr id="13347" name="Line 148"/>
            <p:cNvSpPr>
              <a:spLocks noChangeShapeType="1"/>
            </p:cNvSpPr>
            <p:nvPr/>
          </p:nvSpPr>
          <p:spPr bwMode="auto">
            <a:xfrm flipH="1">
              <a:off x="5761038" y="2178050"/>
              <a:ext cx="52388"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48" name="Rectangle 149"/>
            <p:cNvSpPr>
              <a:spLocks noChangeArrowheads="1"/>
            </p:cNvSpPr>
            <p:nvPr/>
          </p:nvSpPr>
          <p:spPr bwMode="auto">
            <a:xfrm rot="-5400000">
              <a:off x="5541377" y="2012872"/>
              <a:ext cx="28533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3.1</a:t>
              </a:r>
              <a:endParaRPr lang="en-US" sz="1600" dirty="0"/>
            </a:p>
          </p:txBody>
        </p:sp>
        <p:sp>
          <p:nvSpPr>
            <p:cNvPr id="13349" name="Line 151"/>
            <p:cNvSpPr>
              <a:spLocks noChangeShapeType="1"/>
            </p:cNvSpPr>
            <p:nvPr/>
          </p:nvSpPr>
          <p:spPr bwMode="auto">
            <a:xfrm>
              <a:off x="5813425" y="5243513"/>
              <a:ext cx="4400550" cy="0"/>
            </a:xfrm>
            <a:prstGeom prst="line">
              <a:avLst/>
            </a:prstGeom>
            <a:noFill/>
            <a:ln w="4">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dirty="0"/>
            </a:p>
          </p:txBody>
        </p:sp>
        <p:sp>
          <p:nvSpPr>
            <p:cNvPr id="13350" name="Rectangle 152"/>
            <p:cNvSpPr>
              <a:spLocks noChangeArrowheads="1"/>
            </p:cNvSpPr>
            <p:nvPr/>
          </p:nvSpPr>
          <p:spPr bwMode="auto">
            <a:xfrm>
              <a:off x="6267450" y="5295900"/>
              <a:ext cx="11381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0</a:t>
              </a:r>
              <a:endParaRPr lang="en-US" sz="1600" dirty="0"/>
            </a:p>
          </p:txBody>
        </p:sp>
        <p:sp>
          <p:nvSpPr>
            <p:cNvPr id="13351" name="Rectangle 153"/>
            <p:cNvSpPr>
              <a:spLocks noChangeArrowheads="1"/>
            </p:cNvSpPr>
            <p:nvPr/>
          </p:nvSpPr>
          <p:spPr bwMode="auto">
            <a:xfrm>
              <a:off x="6811477" y="5295900"/>
              <a:ext cx="62837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1 to 10</a:t>
              </a:r>
              <a:endParaRPr lang="en-US" sz="1600" dirty="0"/>
            </a:p>
          </p:txBody>
        </p:sp>
        <p:sp>
          <p:nvSpPr>
            <p:cNvPr id="13352" name="Rectangle 154"/>
            <p:cNvSpPr>
              <a:spLocks noChangeArrowheads="1"/>
            </p:cNvSpPr>
            <p:nvPr/>
          </p:nvSpPr>
          <p:spPr bwMode="auto">
            <a:xfrm>
              <a:off x="7638159" y="5295900"/>
              <a:ext cx="72693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11 to 25</a:t>
              </a:r>
              <a:endParaRPr lang="en-US" sz="1600" dirty="0"/>
            </a:p>
          </p:txBody>
        </p:sp>
        <p:sp>
          <p:nvSpPr>
            <p:cNvPr id="13353" name="Rectangle 155"/>
            <p:cNvSpPr>
              <a:spLocks noChangeArrowheads="1"/>
            </p:cNvSpPr>
            <p:nvPr/>
          </p:nvSpPr>
          <p:spPr bwMode="auto">
            <a:xfrm>
              <a:off x="8554960" y="5295900"/>
              <a:ext cx="742191"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26 to 50</a:t>
              </a:r>
              <a:endParaRPr lang="en-US" sz="1600" dirty="0"/>
            </a:p>
          </p:txBody>
        </p:sp>
        <p:sp>
          <p:nvSpPr>
            <p:cNvPr id="13354" name="Rectangle 156"/>
            <p:cNvSpPr>
              <a:spLocks noChangeArrowheads="1"/>
            </p:cNvSpPr>
            <p:nvPr/>
          </p:nvSpPr>
          <p:spPr bwMode="auto">
            <a:xfrm>
              <a:off x="9655175" y="5295900"/>
              <a:ext cx="34785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50+</a:t>
              </a:r>
              <a:endParaRPr lang="en-US" sz="1600" dirty="0"/>
            </a:p>
          </p:txBody>
        </p:sp>
      </p:grpSp>
    </p:spTree>
    <p:extLst>
      <p:ext uri="{BB962C8B-B14F-4D97-AF65-F5344CB8AC3E}">
        <p14:creationId xmlns="" xmlns:p14="http://schemas.microsoft.com/office/powerpoint/2010/main" val="3764931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11125" y="121538"/>
            <a:ext cx="9217025" cy="584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sz="3200" dirty="0" smtClean="0"/>
              <a:t>My favourite quotes</a:t>
            </a:r>
            <a:endParaRPr lang="en-GB" sz="3200" dirty="0"/>
          </a:p>
        </p:txBody>
      </p:sp>
      <p:sp>
        <p:nvSpPr>
          <p:cNvPr id="327683" name="AutoShape 3"/>
          <p:cNvSpPr>
            <a:spLocks noChangeArrowheads="1"/>
          </p:cNvSpPr>
          <p:nvPr/>
        </p:nvSpPr>
        <p:spPr bwMode="auto">
          <a:xfrm>
            <a:off x="111125" y="1789113"/>
            <a:ext cx="8636000" cy="3000375"/>
          </a:xfrm>
          <a:prstGeom prst="wedgeRectCallout">
            <a:avLst>
              <a:gd name="adj1" fmla="val 27241"/>
              <a:gd name="adj2" fmla="val -81870"/>
            </a:avLst>
          </a:prstGeom>
          <a:solidFill>
            <a:srgbClr val="FFCC99"/>
          </a:solidFill>
          <a:ln w="9525">
            <a:solidFill>
              <a:schemeClr val="tx1"/>
            </a:solidFill>
            <a:miter lim="800000"/>
            <a:headEnd/>
            <a:tailEnd/>
          </a:ln>
        </p:spPr>
        <p:txBody>
          <a:bodyPr lIns="71994" tIns="71994" rIns="71994" bIns="71994" anchor="ctr">
            <a:spAutoFit/>
          </a:bodyPr>
          <a:lstStyle/>
          <a:p>
            <a:pPr algn="just" defTabSz="912813" eaLnBrk="1" hangingPunct="1">
              <a:spcBef>
                <a:spcPct val="20000"/>
              </a:spcBef>
            </a:pPr>
            <a:r>
              <a:rPr lang="en-GB" b="0"/>
              <a:t>[Male manager speaking to an Australian female interviewer]</a:t>
            </a:r>
            <a:r>
              <a:rPr lang="en-GB" b="0" i="1"/>
              <a:t> </a:t>
            </a:r>
          </a:p>
          <a:p>
            <a:pPr algn="just" defTabSz="912813" eaLnBrk="1" hangingPunct="1">
              <a:spcBef>
                <a:spcPct val="20000"/>
              </a:spcBef>
            </a:pPr>
            <a:endParaRPr lang="en-GB" b="0" i="1"/>
          </a:p>
          <a:p>
            <a:pPr algn="just" defTabSz="912813" eaLnBrk="1" hangingPunct="1">
              <a:spcBef>
                <a:spcPct val="20000"/>
              </a:spcBef>
            </a:pPr>
            <a:r>
              <a:rPr lang="en-GB" b="0" i="1"/>
              <a:t>Production Manager:</a:t>
            </a:r>
            <a:r>
              <a:rPr lang="en-GB" b="0"/>
              <a:t> “Your accent is really cute and I love the way you talk. Do you fancy meeting up near the factory?”</a:t>
            </a:r>
          </a:p>
          <a:p>
            <a:pPr algn="just" defTabSz="912813" eaLnBrk="1" hangingPunct="1">
              <a:spcBef>
                <a:spcPct val="20000"/>
              </a:spcBef>
            </a:pPr>
            <a:endParaRPr lang="en-GB" b="0"/>
          </a:p>
          <a:p>
            <a:pPr algn="just" defTabSz="912813" eaLnBrk="1" hangingPunct="1">
              <a:spcBef>
                <a:spcPct val="20000"/>
              </a:spcBef>
            </a:pPr>
            <a:r>
              <a:rPr lang="en-GB" b="0" i="1"/>
              <a:t>Interviewer</a:t>
            </a:r>
            <a:r>
              <a:rPr lang="en-GB" b="0"/>
              <a:t> “Sorry, but I’m washing my hair every night for the next month….”</a:t>
            </a:r>
            <a:endParaRPr lang="en-US" b="0"/>
          </a:p>
        </p:txBody>
      </p:sp>
      <p:sp>
        <p:nvSpPr>
          <p:cNvPr id="15364" name="Text Box 4"/>
          <p:cNvSpPr txBox="1">
            <a:spLocks noChangeArrowheads="1"/>
          </p:cNvSpPr>
          <p:nvPr/>
        </p:nvSpPr>
        <p:spPr bwMode="auto">
          <a:xfrm>
            <a:off x="111125" y="900113"/>
            <a:ext cx="92170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a:t>The traditional British Chat-Up</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AutoShape 2"/>
          <p:cNvSpPr>
            <a:spLocks noChangeArrowheads="1"/>
          </p:cNvSpPr>
          <p:nvPr/>
        </p:nvSpPr>
        <p:spPr bwMode="auto">
          <a:xfrm>
            <a:off x="111125" y="1481138"/>
            <a:ext cx="8572500" cy="4845050"/>
          </a:xfrm>
          <a:prstGeom prst="wedgeRectCallout">
            <a:avLst>
              <a:gd name="adj1" fmla="val 23667"/>
              <a:gd name="adj2" fmla="val -74981"/>
            </a:avLst>
          </a:prstGeom>
          <a:solidFill>
            <a:srgbClr val="FFCC99"/>
          </a:solidFill>
          <a:ln w="9525">
            <a:solidFill>
              <a:schemeClr val="tx1"/>
            </a:solidFill>
            <a:miter lim="800000"/>
            <a:headEnd/>
            <a:tailEnd/>
          </a:ln>
        </p:spPr>
        <p:txBody>
          <a:bodyPr lIns="71932" tIns="71932" rIns="71932" bIns="71932" anchor="ctr">
            <a:spAutoFit/>
          </a:bodyPr>
          <a:lstStyle/>
          <a:p>
            <a:pPr algn="just" defTabSz="912813" eaLnBrk="1" hangingPunct="1">
              <a:spcBef>
                <a:spcPct val="20000"/>
              </a:spcBef>
            </a:pPr>
            <a:r>
              <a:rPr lang="en-GB" b="0" i="1"/>
              <a:t>Production Manager:</a:t>
            </a:r>
            <a:r>
              <a:rPr lang="en-GB" b="0"/>
              <a:t> “Are you a Brahmin?’</a:t>
            </a:r>
          </a:p>
          <a:p>
            <a:pPr algn="just" defTabSz="912813" eaLnBrk="1" hangingPunct="1">
              <a:spcBef>
                <a:spcPct val="20000"/>
              </a:spcBef>
            </a:pPr>
            <a:endParaRPr lang="en-GB" b="0"/>
          </a:p>
          <a:p>
            <a:pPr algn="just" defTabSz="912813" eaLnBrk="1" hangingPunct="1">
              <a:spcBef>
                <a:spcPct val="20000"/>
              </a:spcBef>
            </a:pPr>
            <a:r>
              <a:rPr lang="en-GB" b="0" i="1"/>
              <a:t>Interviewer</a:t>
            </a:r>
            <a:r>
              <a:rPr lang="en-GB" b="0"/>
              <a:t> “Yes, why do you ask?”</a:t>
            </a:r>
          </a:p>
          <a:p>
            <a:pPr algn="just" defTabSz="912813" eaLnBrk="1" hangingPunct="1">
              <a:spcBef>
                <a:spcPct val="20000"/>
              </a:spcBef>
            </a:pPr>
            <a:endParaRPr lang="en-GB" b="0"/>
          </a:p>
          <a:p>
            <a:pPr algn="just" defTabSz="912813" eaLnBrk="1" hangingPunct="1">
              <a:spcBef>
                <a:spcPct val="20000"/>
              </a:spcBef>
            </a:pPr>
            <a:r>
              <a:rPr lang="en-GB" b="0" i="1"/>
              <a:t>Production manager</a:t>
            </a:r>
            <a:r>
              <a:rPr lang="en-GB" b="0"/>
              <a:t>  “And are you married?”</a:t>
            </a:r>
          </a:p>
          <a:p>
            <a:pPr algn="just" defTabSz="912813" eaLnBrk="1" hangingPunct="1">
              <a:spcBef>
                <a:spcPct val="20000"/>
              </a:spcBef>
            </a:pPr>
            <a:endParaRPr lang="en-GB" b="0"/>
          </a:p>
          <a:p>
            <a:pPr algn="just" defTabSz="912813" eaLnBrk="1" hangingPunct="1">
              <a:spcBef>
                <a:spcPct val="20000"/>
              </a:spcBef>
            </a:pPr>
            <a:r>
              <a:rPr lang="en-GB" b="0" i="1"/>
              <a:t>Interviewer</a:t>
            </a:r>
            <a:r>
              <a:rPr lang="en-GB" b="0"/>
              <a:t> “No?”</a:t>
            </a:r>
          </a:p>
          <a:p>
            <a:pPr algn="just" defTabSz="912813" eaLnBrk="1" hangingPunct="1">
              <a:spcBef>
                <a:spcPct val="20000"/>
              </a:spcBef>
            </a:pPr>
            <a:endParaRPr lang="en-GB" b="0"/>
          </a:p>
          <a:p>
            <a:pPr algn="just" defTabSz="912813" eaLnBrk="1" hangingPunct="1">
              <a:spcBef>
                <a:spcPct val="20000"/>
              </a:spcBef>
            </a:pPr>
            <a:r>
              <a:rPr lang="en-GB" b="0" i="1"/>
              <a:t>Production manager</a:t>
            </a:r>
            <a:r>
              <a:rPr lang="en-GB" b="0"/>
              <a:t> “Excellent, excellent, my son is looking for a bride and I think you could be perfect. I must contact your parents to discuss this”</a:t>
            </a:r>
            <a:endParaRPr lang="en-US" b="0"/>
          </a:p>
        </p:txBody>
      </p:sp>
      <p:sp>
        <p:nvSpPr>
          <p:cNvPr id="16387" name="Text Box 3"/>
          <p:cNvSpPr txBox="1">
            <a:spLocks noChangeArrowheads="1"/>
          </p:cNvSpPr>
          <p:nvPr/>
        </p:nvSpPr>
        <p:spPr bwMode="auto">
          <a:xfrm>
            <a:off x="111125" y="900113"/>
            <a:ext cx="92170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671" rIns="91344" bIns="45671">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a:t>The traditional Indian Chat-Up</a:t>
            </a:r>
          </a:p>
        </p:txBody>
      </p:sp>
      <p:sp>
        <p:nvSpPr>
          <p:cNvPr id="5" name="Text Box 2"/>
          <p:cNvSpPr txBox="1">
            <a:spLocks noChangeArrowheads="1"/>
          </p:cNvSpPr>
          <p:nvPr/>
        </p:nvSpPr>
        <p:spPr bwMode="auto">
          <a:xfrm>
            <a:off x="111125" y="121538"/>
            <a:ext cx="9217025" cy="584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sz="3200" dirty="0" smtClean="0"/>
              <a:t>My favourite quotes</a:t>
            </a:r>
            <a:endParaRPr lang="en-GB" sz="3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xfrm>
            <a:off x="6553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3D1FDFF6-C08E-4531-AB16-80A48315FFC1}" type="slidenum">
              <a:rPr lang="en-US" sz="1400" b="0" smtClean="0"/>
              <a:pPr/>
              <a:t>28</a:t>
            </a:fld>
            <a:endParaRPr lang="en-US" sz="1400" b="0" smtClean="0"/>
          </a:p>
        </p:txBody>
      </p:sp>
      <p:sp>
        <p:nvSpPr>
          <p:cNvPr id="14339" name="Text Box 2"/>
          <p:cNvSpPr txBox="1">
            <a:spLocks noChangeArrowheads="1"/>
          </p:cNvSpPr>
          <p:nvPr/>
        </p:nvSpPr>
        <p:spPr bwMode="auto">
          <a:xfrm>
            <a:off x="660400" y="1760538"/>
            <a:ext cx="9112250" cy="353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lnSpc>
                <a:spcPct val="120000"/>
              </a:lnSpc>
              <a:spcBef>
                <a:spcPct val="50000"/>
              </a:spcBef>
            </a:pPr>
            <a:r>
              <a:rPr lang="en-GB" sz="2800" b="0" dirty="0" smtClean="0"/>
              <a:t>Monitoring management practices</a:t>
            </a:r>
          </a:p>
          <a:p>
            <a:pPr eaLnBrk="1" hangingPunct="1">
              <a:lnSpc>
                <a:spcPct val="120000"/>
              </a:lnSpc>
              <a:spcBef>
                <a:spcPct val="50000"/>
              </a:spcBef>
            </a:pPr>
            <a:r>
              <a:rPr lang="en-GB" sz="2800" b="0" dirty="0" smtClean="0"/>
              <a:t>Some “drivers” of good management</a:t>
            </a:r>
          </a:p>
          <a:p>
            <a:pPr eaLnBrk="1" hangingPunct="1">
              <a:lnSpc>
                <a:spcPct val="120000"/>
              </a:lnSpc>
              <a:spcBef>
                <a:spcPct val="50000"/>
              </a:spcBef>
            </a:pPr>
            <a:r>
              <a:rPr lang="en-GB" sz="2800" dirty="0" smtClean="0"/>
              <a:t>Lincoln Electric</a:t>
            </a:r>
          </a:p>
          <a:p>
            <a:pPr eaLnBrk="1" hangingPunct="1">
              <a:lnSpc>
                <a:spcPct val="120000"/>
              </a:lnSpc>
              <a:spcBef>
                <a:spcPct val="50000"/>
              </a:spcBef>
            </a:pPr>
            <a:r>
              <a:rPr lang="en-GB" sz="2800" b="0" dirty="0" smtClean="0"/>
              <a:t>Incentives/People Management practices</a:t>
            </a:r>
          </a:p>
          <a:p>
            <a:pPr eaLnBrk="1" hangingPunct="1">
              <a:lnSpc>
                <a:spcPct val="120000"/>
              </a:lnSpc>
              <a:spcBef>
                <a:spcPct val="50000"/>
              </a:spcBef>
            </a:pPr>
            <a:endParaRPr lang="en-GB" sz="2800" dirty="0"/>
          </a:p>
        </p:txBody>
      </p:sp>
      <p:sp>
        <p:nvSpPr>
          <p:cNvPr id="14340" name="Rectangle 4"/>
          <p:cNvSpPr>
            <a:spLocks noChangeArrowheads="1"/>
          </p:cNvSpPr>
          <p:nvPr/>
        </p:nvSpPr>
        <p:spPr bwMode="auto">
          <a:xfrm>
            <a:off x="423863" y="3209596"/>
            <a:ext cx="8509000" cy="77946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xmlns="" val="85436522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5372"/>
            <a:ext cx="8229600" cy="5240792"/>
          </a:xfrm>
        </p:spPr>
        <p:txBody>
          <a:bodyPr/>
          <a:lstStyle/>
          <a:p>
            <a:pPr>
              <a:buNone/>
            </a:pPr>
            <a:r>
              <a:rPr lang="en-GB" sz="2800" b="1" u="sng" dirty="0" smtClean="0"/>
              <a:t>Q1 </a:t>
            </a:r>
            <a:r>
              <a:rPr lang="en-GB" sz="2800" i="1" dirty="0" smtClean="0"/>
              <a:t>What types of performance incentives does Lincoln Electric provide, and how have these helped to drive performance</a:t>
            </a:r>
          </a:p>
          <a:p>
            <a:pPr>
              <a:buNone/>
            </a:pPr>
            <a:endParaRPr lang="en-GB" sz="2800" i="1" dirty="0" smtClean="0"/>
          </a:p>
          <a:p>
            <a:pPr>
              <a:buNone/>
            </a:pPr>
            <a:endParaRPr lang="en-GB" sz="2800" dirty="0" smtClean="0"/>
          </a:p>
          <a:p>
            <a:pPr>
              <a:buNone/>
            </a:pPr>
            <a:endParaRPr lang="en-GB" sz="2800" dirty="0" smtClean="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txBox="1">
            <a:spLocks noGrp="1"/>
          </p:cNvSpPr>
          <p:nvPr/>
        </p:nvSpPr>
        <p:spPr bwMode="auto">
          <a:xfrm>
            <a:off x="5943600" y="6324600"/>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0CFF1158-B48A-46A0-955F-FE60B74097E1}" type="slidenum">
              <a:rPr lang="en-US" sz="1400"/>
              <a:pPr algn="r" eaLnBrk="1" hangingPunct="1"/>
              <a:t>3</a:t>
            </a:fld>
            <a:endParaRPr lang="en-US" sz="1400"/>
          </a:p>
        </p:txBody>
      </p:sp>
      <p:sp>
        <p:nvSpPr>
          <p:cNvPr id="14339" name="Text Box 2"/>
          <p:cNvSpPr txBox="1">
            <a:spLocks noChangeArrowheads="1"/>
          </p:cNvSpPr>
          <p:nvPr/>
        </p:nvSpPr>
        <p:spPr bwMode="auto">
          <a:xfrm>
            <a:off x="98425" y="44450"/>
            <a:ext cx="911225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sz="2800" dirty="0" smtClean="0"/>
              <a:t>Monitoring/Performance </a:t>
            </a:r>
            <a:r>
              <a:rPr lang="en-GB" sz="2800" dirty="0"/>
              <a:t>management</a:t>
            </a:r>
          </a:p>
        </p:txBody>
      </p:sp>
      <p:sp>
        <p:nvSpPr>
          <p:cNvPr id="14340" name="Text Box 3"/>
          <p:cNvSpPr txBox="1">
            <a:spLocks noChangeArrowheads="1"/>
          </p:cNvSpPr>
          <p:nvPr/>
        </p:nvSpPr>
        <p:spPr bwMode="auto">
          <a:xfrm>
            <a:off x="98425" y="669925"/>
            <a:ext cx="9045575" cy="34163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spcBef>
                <a:spcPct val="25000"/>
              </a:spcBef>
            </a:pPr>
            <a:r>
              <a:rPr lang="en-GB" b="0" dirty="0">
                <a:solidFill>
                  <a:srgbClr val="000000"/>
                </a:solidFill>
              </a:rPr>
              <a:t>Today we will run through 5 dimensions on </a:t>
            </a:r>
            <a:r>
              <a:rPr lang="en-GB" b="0" dirty="0" smtClean="0">
                <a:solidFill>
                  <a:srgbClr val="000000"/>
                </a:solidFill>
              </a:rPr>
              <a:t>monitoring management </a:t>
            </a:r>
            <a:r>
              <a:rPr lang="en-GB" b="0" dirty="0">
                <a:solidFill>
                  <a:srgbClr val="000000"/>
                </a:solidFill>
              </a:rPr>
              <a:t>(questions </a:t>
            </a:r>
            <a:r>
              <a:rPr lang="en-GB" b="0" dirty="0" smtClean="0">
                <a:solidFill>
                  <a:srgbClr val="000000"/>
                </a:solidFill>
              </a:rPr>
              <a:t>1 to 6</a:t>
            </a:r>
            <a:r>
              <a:rPr lang="en-GB" b="0" dirty="0">
                <a:solidFill>
                  <a:srgbClr val="000000"/>
                </a:solidFill>
              </a:rPr>
              <a:t>)</a:t>
            </a:r>
          </a:p>
          <a:p>
            <a:pPr>
              <a:spcBef>
                <a:spcPct val="25000"/>
              </a:spcBef>
            </a:pPr>
            <a:endParaRPr lang="en-GB" b="0" dirty="0">
              <a:solidFill>
                <a:srgbClr val="000000"/>
              </a:solidFill>
            </a:endParaRPr>
          </a:p>
          <a:p>
            <a:pPr>
              <a:spcBef>
                <a:spcPct val="25000"/>
              </a:spcBef>
            </a:pPr>
            <a:r>
              <a:rPr lang="en-GB" b="0" dirty="0">
                <a:solidFill>
                  <a:srgbClr val="000000"/>
                </a:solidFill>
              </a:rPr>
              <a:t>The </a:t>
            </a:r>
            <a:r>
              <a:rPr lang="en-GB" b="0" dirty="0" smtClean="0">
                <a:solidFill>
                  <a:srgbClr val="000000"/>
                </a:solidFill>
              </a:rPr>
              <a:t>concept </a:t>
            </a:r>
            <a:r>
              <a:rPr lang="en-GB" b="0" dirty="0">
                <a:solidFill>
                  <a:srgbClr val="000000"/>
                </a:solidFill>
              </a:rPr>
              <a:t>is around the collection and use of </a:t>
            </a:r>
            <a:r>
              <a:rPr lang="en-GB" b="0" dirty="0" smtClean="0">
                <a:solidFill>
                  <a:srgbClr val="000000"/>
                </a:solidFill>
              </a:rPr>
              <a:t>information. </a:t>
            </a:r>
            <a:endParaRPr lang="en-GB" b="0" dirty="0">
              <a:solidFill>
                <a:srgbClr val="000000"/>
              </a:solidFill>
            </a:endParaRPr>
          </a:p>
          <a:p>
            <a:pPr>
              <a:spcBef>
                <a:spcPct val="25000"/>
              </a:spcBef>
            </a:pPr>
            <a:endParaRPr lang="en-GB" b="0" dirty="0">
              <a:solidFill>
                <a:srgbClr val="000000"/>
              </a:solidFill>
            </a:endParaRPr>
          </a:p>
          <a:p>
            <a:pPr>
              <a:spcBef>
                <a:spcPct val="25000"/>
              </a:spcBef>
            </a:pPr>
            <a:r>
              <a:rPr lang="en-GB" b="0" dirty="0">
                <a:solidFill>
                  <a:srgbClr val="000000"/>
                </a:solidFill>
              </a:rPr>
              <a:t>While the data we have shown is for manufacturing, these questions have been used in retail, hospitals, schools, </a:t>
            </a:r>
            <a:r>
              <a:rPr lang="en-GB" b="0" dirty="0" smtClean="0">
                <a:solidFill>
                  <a:srgbClr val="000000"/>
                </a:solidFill>
              </a:rPr>
              <a:t>healthcare clinics</a:t>
            </a:r>
            <a:r>
              <a:rPr lang="en-GB" b="0" dirty="0">
                <a:solidFill>
                  <a:srgbClr val="000000"/>
                </a:solidFill>
              </a:rPr>
              <a:t>, tax collection agencies, </a:t>
            </a:r>
            <a:r>
              <a:rPr lang="en-GB" b="0" dirty="0" smtClean="0">
                <a:solidFill>
                  <a:srgbClr val="000000"/>
                </a:solidFill>
              </a:rPr>
              <a:t>nursing homes and </a:t>
            </a:r>
            <a:r>
              <a:rPr lang="en-GB" b="0" dirty="0">
                <a:solidFill>
                  <a:srgbClr val="000000"/>
                </a:solidFill>
              </a:rPr>
              <a:t>law firms</a:t>
            </a:r>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5372"/>
            <a:ext cx="8229600" cy="5240792"/>
          </a:xfrm>
        </p:spPr>
        <p:txBody>
          <a:bodyPr/>
          <a:lstStyle/>
          <a:p>
            <a:pPr>
              <a:buNone/>
            </a:pPr>
            <a:endParaRPr lang="en-GB" sz="2800" i="1" dirty="0" smtClean="0"/>
          </a:p>
          <a:p>
            <a:pPr>
              <a:buNone/>
            </a:pPr>
            <a:endParaRPr lang="en-GB" sz="2800" i="1" dirty="0" smtClean="0"/>
          </a:p>
          <a:p>
            <a:pPr>
              <a:buNone/>
            </a:pPr>
            <a:r>
              <a:rPr lang="en-GB" sz="2800" i="1" dirty="0" smtClean="0"/>
              <a:t>What are the downsides of Lincoln Electrics performance incentives – try to relate this to experiences you have had with strong performance incentives</a:t>
            </a:r>
            <a:endParaRPr lang="en-GB" sz="2800" dirty="0" smtClean="0"/>
          </a:p>
          <a:p>
            <a:pPr>
              <a:buNone/>
            </a:pPr>
            <a:endParaRPr lang="en-GB" sz="2800" dirty="0" smtClean="0"/>
          </a:p>
          <a:p>
            <a:pPr>
              <a:buNone/>
            </a:pPr>
            <a:endParaRPr lang="en-GB" sz="2800" dirty="0" smtClean="0"/>
          </a:p>
          <a:p>
            <a:pPr>
              <a:buNone/>
            </a:pPr>
            <a:endParaRPr lang="en-GB" sz="2800" dirty="0" smtClean="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5372"/>
            <a:ext cx="8229600" cy="5240792"/>
          </a:xfrm>
        </p:spPr>
        <p:txBody>
          <a:bodyPr/>
          <a:lstStyle/>
          <a:p>
            <a:pPr>
              <a:buNone/>
            </a:pPr>
            <a:endParaRPr lang="en-GB" sz="2800" i="1" dirty="0" smtClean="0"/>
          </a:p>
          <a:p>
            <a:pPr>
              <a:buNone/>
            </a:pPr>
            <a:r>
              <a:rPr lang="en-GB" sz="2800" i="1" dirty="0" smtClean="0"/>
              <a:t>Do you think Lincoln electrics incentive systems would work outside the US? Prepare to discuss their success/failure in another country you know.</a:t>
            </a:r>
          </a:p>
          <a:p>
            <a:pPr>
              <a:buNone/>
            </a:pPr>
            <a:endParaRPr lang="en-GB" sz="2800" dirty="0" smtClean="0"/>
          </a:p>
          <a:p>
            <a:pPr>
              <a:buNone/>
            </a:pPr>
            <a:endParaRPr lang="en-GB" sz="2800" dirty="0" smtClean="0"/>
          </a:p>
          <a:p>
            <a:pPr>
              <a:buNone/>
            </a:pPr>
            <a:endParaRPr lang="en-GB" sz="2800" dirty="0" smtClean="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 UP</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a:graphicFrameLocks noChangeAspect="1"/>
          </p:cNvGraphicFramePr>
          <p:nvPr>
            <p:extLst>
              <p:ext uri="{D42A27DB-BD31-4B8C-83A1-F6EECF244321}">
                <p14:modId xmlns="" xmlns:p14="http://schemas.microsoft.com/office/powerpoint/2010/main" val="3922167126"/>
              </p:ext>
            </p:extLst>
          </p:nvPr>
        </p:nvGraphicFramePr>
        <p:xfrm>
          <a:off x="1770743" y="3309257"/>
          <a:ext cx="4992914" cy="3693883"/>
        </p:xfrm>
        <a:graphic>
          <a:graphicData uri="http://schemas.openxmlformats.org/presentationml/2006/ole">
            <p:oleObj spid="_x0000_s144386" name="Chart" r:id="rId6" imgW="4572000" imgH="5143500" progId="MSGraph.Chart.8">
              <p:embed followColorScheme="full"/>
            </p:oleObj>
          </a:graphicData>
        </a:graphic>
      </p:graphicFrame>
      <p:sp>
        <p:nvSpPr>
          <p:cNvPr id="7" name="TPQuestion"/>
          <p:cNvSpPr>
            <a:spLocks noGrp="1"/>
          </p:cNvSpPr>
          <p:nvPr>
            <p:ph type="title"/>
          </p:nvPr>
        </p:nvSpPr>
        <p:spPr>
          <a:xfrm>
            <a:off x="159657" y="-58053"/>
            <a:ext cx="8229600" cy="1143000"/>
          </a:xfrm>
          <a:prstGeom prst="rect">
            <a:avLst/>
          </a:prstGeom>
        </p:spPr>
        <p:txBody>
          <a:bodyPr/>
          <a:lstStyle/>
          <a:p>
            <a:pPr algn="l"/>
            <a:r>
              <a:rPr lang="en-US" sz="2800" b="1" dirty="0" smtClean="0"/>
              <a:t>(6) Performance dialogue</a:t>
            </a:r>
            <a:endParaRPr lang="en-US" sz="2800" b="1" dirty="0"/>
          </a:p>
        </p:txBody>
      </p:sp>
      <p:sp>
        <p:nvSpPr>
          <p:cNvPr id="3" name="TPAnswers"/>
          <p:cNvSpPr>
            <a:spLocks noGrp="1"/>
          </p:cNvSpPr>
          <p:nvPr>
            <p:ph type="body" idx="4294967295"/>
            <p:custDataLst>
              <p:tags r:id="rId3"/>
            </p:custDataLst>
          </p:nvPr>
        </p:nvSpPr>
        <p:spPr>
          <a:xfrm>
            <a:off x="-950686" y="845469"/>
            <a:ext cx="4869543" cy="4525963"/>
          </a:xfrm>
          <a:prstGeom prst="rect">
            <a:avLst/>
          </a:prstGeom>
        </p:spPr>
        <p:txBody>
          <a:bodyPr>
            <a:noAutofit/>
          </a:bodyPr>
          <a:lstStyle/>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a:t> </a:t>
            </a:r>
          </a:p>
        </p:txBody>
      </p:sp>
      <p:graphicFrame>
        <p:nvGraphicFramePr>
          <p:cNvPr id="12" name="Group 2"/>
          <p:cNvGraphicFramePr>
            <a:graphicFrameLocks/>
          </p:cNvGraphicFramePr>
          <p:nvPr>
            <p:extLst>
              <p:ext uri="{D42A27DB-BD31-4B8C-83A1-F6EECF244321}">
                <p14:modId xmlns="" xmlns:p14="http://schemas.microsoft.com/office/powerpoint/2010/main" val="2390496166"/>
              </p:ext>
            </p:extLst>
          </p:nvPr>
        </p:nvGraphicFramePr>
        <p:xfrm>
          <a:off x="47624" y="462896"/>
          <a:ext cx="9096375" cy="3444222"/>
        </p:xfrm>
        <a:graphic>
          <a:graphicData uri="http://schemas.openxmlformats.org/drawingml/2006/table">
            <a:tbl>
              <a:tblPr/>
              <a:tblGrid>
                <a:gridCol w="2608490"/>
                <a:gridCol w="3265715"/>
                <a:gridCol w="3222170"/>
              </a:tblGrid>
              <a:tr h="2773795">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 </a:t>
                      </a:r>
                      <a:r>
                        <a:rPr kumimoji="0" lang="en-US" sz="2000" b="0" i="0" u="none" strike="noStrike" cap="none" normalizeH="0" baseline="0" dirty="0" smtClean="0">
                          <a:ln>
                            <a:noFill/>
                          </a:ln>
                          <a:solidFill>
                            <a:schemeClr val="tx1"/>
                          </a:solidFill>
                          <a:effectLst/>
                          <a:latin typeface="Arial" charset="0"/>
                        </a:rPr>
                        <a:t>The right data or information for a constructive discussion is often not present or conversations overly focus on data that is not meaningful. Clear agenda is not known and purpose is not stated explicitly</a:t>
                      </a:r>
                      <a:endParaRPr kumimoji="0" lang="en-GB" sz="20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(3): </a:t>
                      </a:r>
                      <a:r>
                        <a:rPr kumimoji="0" lang="en-US" sz="2000" b="0" i="0" u="none" strike="noStrike" cap="none" normalizeH="0" baseline="0" smtClean="0">
                          <a:ln>
                            <a:noFill/>
                          </a:ln>
                          <a:solidFill>
                            <a:schemeClr val="tx1"/>
                          </a:solidFill>
                          <a:effectLst/>
                          <a:latin typeface="Arial" charset="0"/>
                        </a:rPr>
                        <a:t>Review conversations are held with the appropriate data and information present. Objectives of meetings are clear to all participating and a clear agenda is present. Conversations do not, as a matter of course, drive to the root causes of the problems.</a:t>
                      </a:r>
                      <a:endParaRPr kumimoji="0" lang="en-GB" sz="2000" b="0" i="0" u="none" strike="noStrike" cap="none" normalizeH="0" baseline="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 </a:t>
                      </a:r>
                      <a:r>
                        <a:rPr kumimoji="0" lang="en-US" sz="2000" b="0" i="0" u="none" strike="noStrike" cap="none" normalizeH="0" baseline="0" dirty="0" smtClean="0">
                          <a:ln>
                            <a:noFill/>
                          </a:ln>
                          <a:solidFill>
                            <a:schemeClr val="tx1"/>
                          </a:solidFill>
                          <a:effectLst/>
                          <a:latin typeface="Arial" charset="0"/>
                        </a:rPr>
                        <a:t>Regular review/performance conversations focus on problem solving and addressing root causes. Purpose, agenda and follow-up steps are clear to all. Meetings are an opportunity for constructive feedback and coaching. </a:t>
                      </a:r>
                      <a:endParaRPr kumimoji="0" lang="en-GB" sz="20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1" name="snd_drum62_free-loops.com.mp3">
            <a:hlinkClick r:id="" action="ppaction://media"/>
          </p:cNvPr>
          <p:cNvPicPr>
            <a:picLocks noChangeAspect="1"/>
          </p:cNvPicPr>
          <p:nvPr>
            <a:audioFile r:link="rId4"/>
            <p:extLst>
              <p:ext uri="{DAA4B4D4-6D71-4841-9C94-3DE7FCFB9230}">
                <p14:media xmlns="" xmlns:p14="http://schemas.microsoft.com/office/powerpoint/2010/main" r:embed="rId7"/>
              </p:ext>
            </p:extLst>
          </p:nvPr>
        </p:nvPicPr>
        <p:blipFill>
          <a:blip r:embed="rId8" cstate="print"/>
          <a:stretch>
            <a:fillRect/>
          </a:stretch>
        </p:blipFill>
        <p:spPr>
          <a:xfrm>
            <a:off x="-609600" y="3922486"/>
            <a:ext cx="609600" cy="609600"/>
          </a:xfrm>
          <a:prstGeom prst="rect">
            <a:avLst/>
          </a:prstGeom>
        </p:spPr>
      </p:pic>
    </p:spTree>
    <p:custDataLst>
      <p:tags r:id="rId2"/>
    </p:custDataLst>
    <p:extLst>
      <p:ext uri="{BB962C8B-B14F-4D97-AF65-F5344CB8AC3E}">
        <p14:creationId xmlns="" xmlns:p14="http://schemas.microsoft.com/office/powerpoint/2010/main" val="25685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repeatDur="0" restart="never" fill="hold" nodeType="clickEffect">
                                  <p:stCondLst>
                                    <p:cond delay="0"/>
                                  </p:stCondLst>
                                  <p:childTnLst>
                                    <p:cmd type="call" cmd="playFrom(0.0)">
                                      <p:cBhvr>
                                        <p:cTn id="6" dur="6569"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cond evt="onNext" delay="0">
                      <p:tgtEl>
                        <p:sldTgt/>
                      </p:tgtEl>
                    </p:cond>
                  </p:endCondLst>
                </p:cTn>
                <p:tgtEl>
                  <p:spTgt spid="11"/>
                </p:tgtEl>
              </p:cMediaNode>
            </p:audio>
          </p:childTnLst>
        </p:cTn>
      </p:par>
    </p:tnLst>
    <p:bldLst>
      <p:bldOleChart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5693" y="986972"/>
            <a:ext cx="6957465" cy="5091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Performance dialogue (6):</a:t>
            </a:r>
            <a:br>
              <a:rPr lang="en-US" dirty="0" smtClean="0"/>
            </a:br>
            <a:r>
              <a:rPr lang="en-US" u="sng" dirty="0" smtClean="0"/>
              <a:t>all countries, manufacturing</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34</a:t>
            </a:fld>
            <a:endParaRPr lang="en-US"/>
          </a:p>
        </p:txBody>
      </p:sp>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All countries, manufacturing firms (100 to 5000 employees), 9794 observations</a:t>
            </a:r>
            <a:endParaRPr lang="en-US" sz="2400" b="0" dirty="0"/>
          </a:p>
        </p:txBody>
      </p:sp>
      <p:sp>
        <p:nvSpPr>
          <p:cNvPr id="10" name="Title 1"/>
          <p:cNvSpPr txBox="1">
            <a:spLocks/>
          </p:cNvSpPr>
          <p:nvPr/>
        </p:nvSpPr>
        <p:spPr>
          <a:xfrm>
            <a:off x="5827486" y="1119862"/>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3.19</a:t>
            </a:r>
            <a:endParaRPr lang="en-US" sz="2400" b="0" dirty="0"/>
          </a:p>
        </p:txBody>
      </p:sp>
    </p:spTree>
    <p:custDataLst>
      <p:tags r:id="rId1"/>
    </p:custDataLst>
    <p:extLst>
      <p:ext uri="{BB962C8B-B14F-4D97-AF65-F5344CB8AC3E}">
        <p14:creationId xmlns="" xmlns:p14="http://schemas.microsoft.com/office/powerpoint/2010/main" val="39404337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txBox="1">
            <a:spLocks noGrp="1"/>
          </p:cNvSpPr>
          <p:nvPr/>
        </p:nvSpPr>
        <p:spPr bwMode="auto">
          <a:xfrm>
            <a:off x="5943600" y="6324600"/>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BD9E453D-C4CB-4C18-AD5E-77D0BDE2B411}" type="slidenum">
              <a:rPr lang="en-US" sz="1400"/>
              <a:pPr algn="r" eaLnBrk="1" hangingPunct="1"/>
              <a:t>35</a:t>
            </a:fld>
            <a:endParaRPr lang="en-US" sz="1400"/>
          </a:p>
        </p:txBody>
      </p:sp>
      <p:graphicFrame>
        <p:nvGraphicFramePr>
          <p:cNvPr id="754690" name="Group 2"/>
          <p:cNvGraphicFramePr>
            <a:graphicFrameLocks noGrp="1"/>
          </p:cNvGraphicFramePr>
          <p:nvPr>
            <p:ph idx="4294967295"/>
          </p:nvPr>
        </p:nvGraphicFramePr>
        <p:xfrm>
          <a:off x="47625" y="1420813"/>
          <a:ext cx="9096375" cy="4297362"/>
        </p:xfrm>
        <a:graphic>
          <a:graphicData uri="http://schemas.openxmlformats.org/drawingml/2006/table">
            <a:tbl>
              <a:tblPr/>
              <a:tblGrid>
                <a:gridCol w="1001713"/>
                <a:gridCol w="2589212"/>
                <a:gridCol w="2406650"/>
                <a:gridCol w="3098800"/>
              </a:tblGrid>
              <a:tr h="4297362">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Score</a:t>
                      </a:r>
                    </a:p>
                  </a:txBody>
                  <a:tcPr marL="91420" marR="91420" marT="45711" marB="45711"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(1): Other than JIT delivery from suppliers few modern manufacturing techniques have been introduced, (or have been introduced in an ad-hoc manner)</a:t>
                      </a: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(3): </a:t>
                      </a:r>
                      <a:r>
                        <a:rPr kumimoji="0" lang="en-US" sz="2400" b="0" i="0" u="none" strike="noStrike" cap="none" normalizeH="0" baseline="0" smtClean="0">
                          <a:ln>
                            <a:noFill/>
                          </a:ln>
                          <a:solidFill>
                            <a:schemeClr val="tx1"/>
                          </a:solidFill>
                          <a:effectLst/>
                          <a:latin typeface="Arial" charset="0"/>
                        </a:rPr>
                        <a:t>Some aspects of modern manufacturing techniques have been introduced, through informal/isolated change programs </a:t>
                      </a:r>
                      <a:endParaRPr kumimoji="0" lang="en-GB" sz="2400" b="0" i="0" u="none" strike="noStrike" cap="none" normalizeH="0" baseline="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(5): All major aspects of modern manufacturing have been introduced (Just-in-time, </a:t>
                      </a:r>
                      <a:r>
                        <a:rPr kumimoji="0" lang="en-GB" sz="2400" b="0" i="0" u="none" strike="noStrike" cap="none" normalizeH="0" baseline="0" dirty="0" err="1" smtClean="0">
                          <a:ln>
                            <a:noFill/>
                          </a:ln>
                          <a:solidFill>
                            <a:schemeClr val="tx1"/>
                          </a:solidFill>
                          <a:effectLst/>
                          <a:latin typeface="Arial" charset="0"/>
                        </a:rPr>
                        <a:t>autonomation</a:t>
                      </a:r>
                      <a:r>
                        <a:rPr kumimoji="0" lang="en-GB" sz="2400" b="0" i="0" u="none" strike="noStrike" cap="none" normalizeH="0" baseline="0" dirty="0" smtClean="0">
                          <a:ln>
                            <a:noFill/>
                          </a:ln>
                          <a:solidFill>
                            <a:schemeClr val="tx1"/>
                          </a:solidFill>
                          <a:effectLst/>
                          <a:latin typeface="Arial" charset="0"/>
                        </a:rPr>
                        <a:t>, flexible manpower, support systems, attitudes and behaviour) in a formal way</a:t>
                      </a:r>
                      <a:r>
                        <a:rPr kumimoji="0" lang="en-US" sz="2400" b="0" i="0" u="none" strike="noStrike" cap="none" normalizeH="0" baseline="0" dirty="0" smtClean="0">
                          <a:ln>
                            <a:noFill/>
                          </a:ln>
                          <a:solidFill>
                            <a:schemeClr val="tx1"/>
                          </a:solidFill>
                          <a:effectLst/>
                          <a:latin typeface="Arial" charset="0"/>
                        </a:rPr>
                        <a:t> </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66" name="Text Box 11"/>
          <p:cNvSpPr txBox="1">
            <a:spLocks noChangeArrowheads="1"/>
          </p:cNvSpPr>
          <p:nvPr/>
        </p:nvSpPr>
        <p:spPr bwMode="auto">
          <a:xfrm>
            <a:off x="42863" y="17463"/>
            <a:ext cx="930275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sz="2800" dirty="0"/>
              <a:t>(1)  Modern manufacturing, introduction</a:t>
            </a:r>
            <a:r>
              <a:rPr lang="en-US" sz="2800" dirty="0"/>
              <a:t> </a:t>
            </a:r>
            <a:endParaRPr lang="en-GB" sz="2800" dirty="0"/>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5693" y="1119862"/>
            <a:ext cx="6775881" cy="49588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Modern manufacturing (1):</a:t>
            </a:r>
            <a:br>
              <a:rPr lang="en-US" dirty="0" smtClean="0"/>
            </a:br>
            <a:r>
              <a:rPr lang="en-US" u="sng" dirty="0" smtClean="0"/>
              <a:t>all countries, manufacturing</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36</a:t>
            </a:fld>
            <a:endParaRPr lang="en-US"/>
          </a:p>
        </p:txBody>
      </p:sp>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All countries, manufacturing firms (100 to 5000 employees), 9830 observations</a:t>
            </a:r>
            <a:endParaRPr lang="en-US" sz="2400" b="0" dirty="0"/>
          </a:p>
        </p:txBody>
      </p:sp>
      <p:sp>
        <p:nvSpPr>
          <p:cNvPr id="10" name="Title 1"/>
          <p:cNvSpPr txBox="1">
            <a:spLocks/>
          </p:cNvSpPr>
          <p:nvPr/>
        </p:nvSpPr>
        <p:spPr>
          <a:xfrm>
            <a:off x="5827486" y="1119862"/>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2.77</a:t>
            </a:r>
            <a:endParaRPr lang="en-US" sz="2400" b="0" dirty="0"/>
          </a:p>
        </p:txBody>
      </p:sp>
    </p:spTree>
    <p:custDataLst>
      <p:tags r:id="rId1"/>
    </p:custDataLst>
    <p:extLst>
      <p:ext uri="{BB962C8B-B14F-4D97-AF65-F5344CB8AC3E}">
        <p14:creationId xmlns="" xmlns:p14="http://schemas.microsoft.com/office/powerpoint/2010/main" val="1204701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Number Placeholder 5"/>
          <p:cNvSpPr>
            <a:spLocks noGrp="1"/>
          </p:cNvSpPr>
          <p:nvPr>
            <p:ph type="sldNum" sz="quarter" idx="4294967295"/>
          </p:nvPr>
        </p:nvSpPr>
        <p:spPr>
          <a:xfrm>
            <a:off x="6553200" y="6245225"/>
            <a:ext cx="2133600" cy="476250"/>
          </a:xfrm>
          <a:prstGeom prst="rect">
            <a:avLst/>
          </a:prstGeom>
          <a:noFill/>
        </p:spPr>
        <p:txBody>
          <a:bodyPr/>
          <a:lstStyle/>
          <a:p>
            <a:fld id="{F650FA82-D5BF-4118-A271-6DC3A5153095}" type="slidenum">
              <a:rPr lang="en-US" smtClean="0"/>
              <a:pPr/>
              <a:t>37</a:t>
            </a:fld>
            <a:endParaRPr lang="en-US" smtClean="0"/>
          </a:p>
        </p:txBody>
      </p:sp>
      <p:sp>
        <p:nvSpPr>
          <p:cNvPr id="156674" name="Rectangle 2"/>
          <p:cNvSpPr>
            <a:spLocks noChangeArrowheads="1"/>
          </p:cNvSpPr>
          <p:nvPr/>
        </p:nvSpPr>
        <p:spPr bwMode="gray">
          <a:xfrm>
            <a:off x="204788" y="86646"/>
            <a:ext cx="8932862" cy="430887"/>
          </a:xfrm>
          <a:prstGeom prst="rect">
            <a:avLst/>
          </a:prstGeom>
          <a:noFill/>
          <a:ln w="9525">
            <a:noFill/>
            <a:miter lim="800000"/>
            <a:headEnd/>
            <a:tailEnd/>
          </a:ln>
        </p:spPr>
        <p:txBody>
          <a:bodyPr lIns="0" tIns="0" rIns="0" bIns="0" anchor="b">
            <a:spAutoFit/>
          </a:bodyPr>
          <a:lstStyle/>
          <a:p>
            <a:pPr defTabSz="912813"/>
            <a:r>
              <a:rPr lang="en-US" sz="2800" dirty="0" smtClean="0">
                <a:solidFill>
                  <a:schemeClr val="tx2"/>
                </a:solidFill>
              </a:rPr>
              <a:t>Marking out a factory floor</a:t>
            </a:r>
            <a:endParaRPr lang="en-US" sz="2800" dirty="0">
              <a:solidFill>
                <a:schemeClr val="tx2"/>
              </a:solidFill>
            </a:endParaRPr>
          </a:p>
        </p:txBody>
      </p:sp>
      <p:pic>
        <p:nvPicPr>
          <p:cNvPr id="156675" name="Picture 4"/>
          <p:cNvPicPr>
            <a:picLocks noChangeAspect="1" noChangeArrowheads="1"/>
          </p:cNvPicPr>
          <p:nvPr/>
        </p:nvPicPr>
        <p:blipFill>
          <a:blip r:embed="rId3" cstate="print"/>
          <a:srcRect/>
          <a:stretch>
            <a:fillRect/>
          </a:stretch>
        </p:blipFill>
        <p:spPr bwMode="auto">
          <a:xfrm>
            <a:off x="376302" y="641350"/>
            <a:ext cx="8329685" cy="5657850"/>
          </a:xfrm>
          <a:prstGeom prst="rect">
            <a:avLst/>
          </a:prstGeom>
          <a:noFill/>
          <a:ln w="12700">
            <a:noFill/>
            <a:miter lim="800000"/>
            <a:headEnd type="none" w="sm" len="sm"/>
            <a:tailEnd type="none" w="sm" len="sm"/>
          </a:ln>
        </p:spPr>
      </p:pic>
    </p:spTree>
    <p:custDataLst>
      <p:tags r:id="rId1"/>
    </p:custDataLst>
    <p:extLst>
      <p:ext uri="{BB962C8B-B14F-4D97-AF65-F5344CB8AC3E}">
        <p14:creationId xmlns="" xmlns:p14="http://schemas.microsoft.com/office/powerpoint/2010/main" val="17483006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9075" y="-64488"/>
            <a:ext cx="8229600" cy="820738"/>
          </a:xfrm>
          <a:prstGeom prst="rect">
            <a:avLst/>
          </a:prstGeom>
        </p:spPr>
        <p:txBody>
          <a:bodyPr lIns="91440" tIns="45720" rIns="91440" bIns="45720"/>
          <a:lstStyle/>
          <a:p>
            <a:pPr algn="l" eaLnBrk="1" hangingPunct="1"/>
            <a:r>
              <a:rPr lang="en-US" sz="3200" b="1" dirty="0" smtClean="0">
                <a:solidFill>
                  <a:schemeClr val="tx1"/>
                </a:solidFill>
              </a:rPr>
              <a:t>Why Lean is not always good….</a:t>
            </a:r>
          </a:p>
        </p:txBody>
      </p:sp>
      <p:pic>
        <p:nvPicPr>
          <p:cNvPr id="21507" name="Picture 4" descr="London Times Lean Managemen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8925" y="646113"/>
            <a:ext cx="51943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8" name="Rectangle 3" descr="Rectangle: Click to edit Master text styles&#10;Second level&#10;Third level&#10;Fourth level&#10;Fifth level"/>
          <p:cNvSpPr>
            <a:spLocks noGrp="1" noChangeArrowheads="1"/>
          </p:cNvSpPr>
          <p:nvPr>
            <p:ph sz="half" idx="4294967295"/>
          </p:nvPr>
        </p:nvSpPr>
        <p:spPr>
          <a:xfrm>
            <a:off x="5418138" y="693738"/>
            <a:ext cx="3629025" cy="4114800"/>
          </a:xfrm>
          <a:prstGeom prst="rect">
            <a:avLst/>
          </a:prstGeom>
          <a:solidFill>
            <a:schemeClr val="bg1"/>
          </a:solidFill>
        </p:spPr>
        <p:txBody>
          <a:bodyPr lIns="91440" tIns="45720" rIns="91440" bIns="45720"/>
          <a:lstStyle/>
          <a:p>
            <a:pPr marL="0" indent="0" defTabSz="914400" eaLnBrk="1" hangingPunct="1">
              <a:lnSpc>
                <a:spcPct val="80000"/>
              </a:lnSpc>
              <a:buFontTx/>
              <a:buNone/>
            </a:pPr>
            <a:r>
              <a:rPr lang="en-US" sz="1800" b="1" smtClean="0"/>
              <a:t>The £7 million guide to a tidy desk, </a:t>
            </a:r>
            <a:r>
              <a:rPr lang="en-US" sz="1800" smtClean="0"/>
              <a:t>London Times, January 5, 2007</a:t>
            </a:r>
          </a:p>
          <a:p>
            <a:pPr marL="0" indent="0" defTabSz="914400" eaLnBrk="1" hangingPunct="1">
              <a:lnSpc>
                <a:spcPct val="80000"/>
              </a:lnSpc>
              <a:buFontTx/>
              <a:buNone/>
            </a:pPr>
            <a:endParaRPr lang="en-US" sz="1800" smtClean="0"/>
          </a:p>
          <a:p>
            <a:pPr marL="0" indent="0" defTabSz="914400" eaLnBrk="1" hangingPunct="1">
              <a:lnSpc>
                <a:spcPct val="80000"/>
              </a:lnSpc>
              <a:buFontTx/>
              <a:buNone/>
            </a:pPr>
            <a:r>
              <a:rPr lang="en-US" sz="1800" smtClean="0"/>
              <a:t>Red tape has given way to black marker tape for thousands of bemused civil servants as part of a £7 million paperclip revolution aimed at ensuring that they keep the tools of their trade in the right place. Office workers have been given the tape to mark out where they should put their pens and pencils, their computer keyboards and to indicate where to place their phones. </a:t>
            </a:r>
          </a:p>
          <a:p>
            <a:pPr marL="0" indent="0" defTabSz="914400" eaLnBrk="1" hangingPunct="1">
              <a:lnSpc>
                <a:spcPct val="80000"/>
              </a:lnSpc>
              <a:buFontTx/>
              <a:buNone/>
            </a:pPr>
            <a:endParaRPr lang="en-US" sz="1800" smtClean="0"/>
          </a:p>
          <a:p>
            <a:pPr marL="0" indent="0" defTabSz="914400" eaLnBrk="1" hangingPunct="1">
              <a:lnSpc>
                <a:spcPct val="80000"/>
              </a:lnSpc>
              <a:buFontTx/>
              <a:buNone/>
            </a:pPr>
            <a:r>
              <a:rPr lang="en-US" sz="1800" smtClean="0"/>
              <a:t>National Insurance staff have been chosen as guinea-pigs for the latest phase of the “Lean” programme brought in by the logistics consultants Unipart. The programme prohibits workers from keeping personal items on their desks. </a:t>
            </a:r>
          </a:p>
        </p:txBody>
      </p:sp>
    </p:spTree>
    <p:custDataLst>
      <p:tags r:id="rId1"/>
    </p:custDataLst>
    <p:extLst>
      <p:ext uri="{BB962C8B-B14F-4D97-AF65-F5344CB8AC3E}">
        <p14:creationId xmlns="" xmlns:p14="http://schemas.microsoft.com/office/powerpoint/2010/main" val="1132068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922" name="Group 2"/>
          <p:cNvGraphicFramePr>
            <a:graphicFrameLocks noGrp="1"/>
          </p:cNvGraphicFramePr>
          <p:nvPr>
            <p:ph idx="4294967295"/>
          </p:nvPr>
        </p:nvGraphicFramePr>
        <p:xfrm>
          <a:off x="47625" y="1420813"/>
          <a:ext cx="9096375" cy="3565525"/>
        </p:xfrm>
        <a:graphic>
          <a:graphicData uri="http://schemas.openxmlformats.org/drawingml/2006/table">
            <a:tbl>
              <a:tblPr/>
              <a:tblGrid>
                <a:gridCol w="1068388"/>
                <a:gridCol w="2716212"/>
                <a:gridCol w="2616200"/>
                <a:gridCol w="2695575"/>
              </a:tblGrid>
              <a:tr h="3565525">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Score</a:t>
                      </a:r>
                    </a:p>
                  </a:txBody>
                  <a:tcPr marL="91420" marR="91420" marT="45711" marB="45711"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(1): </a:t>
                      </a:r>
                      <a:r>
                        <a:rPr kumimoji="0" lang="en-US" sz="2400" b="0" i="0" u="none" strike="noStrike" cap="none" normalizeH="0" baseline="0" dirty="0" smtClean="0">
                          <a:ln>
                            <a:noFill/>
                          </a:ln>
                          <a:solidFill>
                            <a:schemeClr val="tx1"/>
                          </a:solidFill>
                          <a:effectLst/>
                          <a:latin typeface="Arial" pitchFamily="34" charset="0"/>
                        </a:rPr>
                        <a:t>Senior management do not communicate that attracting, retaining and developing talent throughout the organization is a top priority </a:t>
                      </a:r>
                      <a:endParaRPr kumimoji="0" lang="en-GB" sz="2400" b="0" i="0" u="none" strike="noStrike" cap="none" normalizeH="0" baseline="0" dirty="0" smtClean="0">
                        <a:ln>
                          <a:noFill/>
                        </a:ln>
                        <a:solidFill>
                          <a:schemeClr val="tx1"/>
                        </a:solidFill>
                        <a:effectLst/>
                        <a:latin typeface="Arial" pitchFamily="34"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(3): </a:t>
                      </a:r>
                      <a:r>
                        <a:rPr kumimoji="0" lang="en-US" sz="2400" b="0" i="0" u="none" strike="noStrike" cap="none" normalizeH="0" baseline="0" dirty="0" smtClean="0">
                          <a:ln>
                            <a:noFill/>
                          </a:ln>
                          <a:solidFill>
                            <a:schemeClr val="tx1"/>
                          </a:solidFill>
                          <a:effectLst/>
                          <a:latin typeface="Arial" pitchFamily="34" charset="0"/>
                        </a:rPr>
                        <a:t>Senior management believe and communicate that having top talent throughout the organization is a key way to win</a:t>
                      </a:r>
                      <a:endParaRPr kumimoji="0" lang="en-GB" sz="2400" b="0" i="0" u="none" strike="noStrike" cap="none" normalizeH="0" baseline="0" dirty="0" smtClean="0">
                        <a:ln>
                          <a:noFill/>
                        </a:ln>
                        <a:solidFill>
                          <a:schemeClr val="tx1"/>
                        </a:solidFill>
                        <a:effectLst/>
                        <a:latin typeface="Arial" pitchFamily="34"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(5): Senior managers are evaluated and held accountable on the strength of the talent pool they actively build</a:t>
                      </a:r>
                      <a:r>
                        <a:rPr kumimoji="0" lang="en-US" sz="2400" b="0" i="0" u="none" strike="noStrike" cap="none" normalizeH="0" baseline="0" dirty="0" smtClean="0">
                          <a:ln>
                            <a:noFill/>
                          </a:ln>
                          <a:solidFill>
                            <a:schemeClr val="tx1"/>
                          </a:solidFill>
                          <a:effectLst/>
                          <a:latin typeface="Arial" pitchFamily="34" charset="0"/>
                        </a:rPr>
                        <a:t> </a:t>
                      </a:r>
                      <a:endParaRPr kumimoji="0" lang="en-GB" sz="2400" b="0" i="0" u="none" strike="noStrike" cap="none" normalizeH="0" baseline="0" dirty="0" smtClean="0">
                        <a:ln>
                          <a:noFill/>
                        </a:ln>
                        <a:solidFill>
                          <a:schemeClr val="tx1"/>
                        </a:solidFill>
                        <a:effectLst/>
                        <a:latin typeface="Arial" pitchFamily="34"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45" name="Text Box 11"/>
          <p:cNvSpPr txBox="1">
            <a:spLocks noChangeArrowheads="1"/>
          </p:cNvSpPr>
          <p:nvPr/>
        </p:nvSpPr>
        <p:spPr bwMode="auto">
          <a:xfrm>
            <a:off x="42863" y="17463"/>
            <a:ext cx="93027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a:t>(13) Managing human capital </a:t>
            </a:r>
            <a:endParaRPr lang="en-GB"/>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txBox="1">
            <a:spLocks noGrp="1"/>
          </p:cNvSpPr>
          <p:nvPr/>
        </p:nvSpPr>
        <p:spPr bwMode="auto">
          <a:xfrm>
            <a:off x="5943600" y="6324600"/>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AF22E194-A7D7-4CFF-A0CE-CF8E82352A0A}" type="slidenum">
              <a:rPr lang="en-US" sz="1400"/>
              <a:pPr algn="r" eaLnBrk="1" hangingPunct="1"/>
              <a:t>4</a:t>
            </a:fld>
            <a:endParaRPr lang="en-US" sz="1400"/>
          </a:p>
        </p:txBody>
      </p:sp>
      <p:graphicFrame>
        <p:nvGraphicFramePr>
          <p:cNvPr id="759810" name="Group 2"/>
          <p:cNvGraphicFramePr>
            <a:graphicFrameLocks noGrp="1"/>
          </p:cNvGraphicFramePr>
          <p:nvPr>
            <p:ph idx="4294967295"/>
            <p:extLst>
              <p:ext uri="{D42A27DB-BD31-4B8C-83A1-F6EECF244321}">
                <p14:modId xmlns="" xmlns:p14="http://schemas.microsoft.com/office/powerpoint/2010/main" val="2519453602"/>
              </p:ext>
            </p:extLst>
          </p:nvPr>
        </p:nvGraphicFramePr>
        <p:xfrm>
          <a:off x="47625" y="999914"/>
          <a:ext cx="8999538" cy="3514044"/>
        </p:xfrm>
        <a:graphic>
          <a:graphicData uri="http://schemas.openxmlformats.org/drawingml/2006/table">
            <a:tbl>
              <a:tblPr/>
              <a:tblGrid>
                <a:gridCol w="1011238"/>
                <a:gridCol w="2105251"/>
                <a:gridCol w="2481943"/>
                <a:gridCol w="3401106"/>
              </a:tblGrid>
              <a:tr h="3514044">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Score</a:t>
                      </a:r>
                    </a:p>
                  </a:txBody>
                  <a:tcPr marL="91420" marR="91420" marT="45705" marB="45705"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(1): </a:t>
                      </a:r>
                      <a:r>
                        <a:rPr kumimoji="0" lang="en-US" sz="2400" b="0" i="0" u="none" strike="noStrike" cap="none" normalizeH="0" baseline="0" dirty="0" smtClean="0">
                          <a:ln>
                            <a:noFill/>
                          </a:ln>
                          <a:solidFill>
                            <a:schemeClr val="tx1"/>
                          </a:solidFill>
                          <a:effectLst/>
                          <a:latin typeface="Arial" charset="0"/>
                        </a:rPr>
                        <a:t>No, process improvements are made when problems occur. </a:t>
                      </a:r>
                      <a:endParaRPr kumimoji="0" lang="en-GB" sz="2400" b="0" i="0" u="none" strike="noStrike" cap="none" normalizeH="0" baseline="0" dirty="0" smtClean="0">
                        <a:ln>
                          <a:noFill/>
                        </a:ln>
                        <a:solidFill>
                          <a:schemeClr val="tx1"/>
                        </a:solidFill>
                        <a:effectLst/>
                        <a:latin typeface="Arial" charset="0"/>
                      </a:endParaRPr>
                    </a:p>
                  </a:txBody>
                  <a:tcPr marL="91420" marR="91420" marT="45705" marB="4570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(3): </a:t>
                      </a:r>
                      <a:r>
                        <a:rPr kumimoji="0" lang="en-US" sz="2400" b="0" i="0" u="none" strike="noStrike" cap="none" normalizeH="0" baseline="0" dirty="0" smtClean="0">
                          <a:ln>
                            <a:noFill/>
                          </a:ln>
                          <a:solidFill>
                            <a:schemeClr val="tx1"/>
                          </a:solidFill>
                          <a:effectLst/>
                          <a:latin typeface="Arial" charset="0"/>
                        </a:rPr>
                        <a:t>Improvements are made in one week workshops involving all staff, to improve performance in their area of the plant</a:t>
                      </a:r>
                      <a:endParaRPr kumimoji="0" lang="en-GB" sz="2400" b="0" i="0" u="none" strike="noStrike" cap="none" normalizeH="0" baseline="0" dirty="0" smtClean="0">
                        <a:ln>
                          <a:noFill/>
                        </a:ln>
                        <a:solidFill>
                          <a:schemeClr val="tx1"/>
                        </a:solidFill>
                        <a:effectLst/>
                        <a:latin typeface="Arial" charset="0"/>
                      </a:endParaRPr>
                    </a:p>
                  </a:txBody>
                  <a:tcPr marL="91420" marR="91420" marT="45705" marB="4570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(5): Exposing problems in a structured way is integral to individuals’ responsibilities and resolution occurs as a part of normal business processes rather than by extraordinary effort/teams</a:t>
                      </a:r>
                    </a:p>
                  </a:txBody>
                  <a:tcPr marL="91420" marR="91420" marT="45705" marB="45705"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370" name="Text Box 11"/>
          <p:cNvSpPr txBox="1">
            <a:spLocks noChangeArrowheads="1"/>
          </p:cNvSpPr>
          <p:nvPr/>
        </p:nvSpPr>
        <p:spPr bwMode="auto">
          <a:xfrm>
            <a:off x="42863" y="17463"/>
            <a:ext cx="930275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sz="2800" dirty="0"/>
              <a:t>(3) Process problem documentation </a:t>
            </a:r>
            <a:endParaRPr lang="en-GB" sz="2800" dirty="0"/>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PQuestion"/>
          <p:cNvSpPr>
            <a:spLocks noGrp="1"/>
          </p:cNvSpPr>
          <p:nvPr>
            <p:ph type="title"/>
          </p:nvPr>
        </p:nvSpPr>
        <p:spPr>
          <a:xfrm>
            <a:off x="159657" y="-58053"/>
            <a:ext cx="8229600" cy="1143000"/>
          </a:xfrm>
          <a:prstGeom prst="rect">
            <a:avLst/>
          </a:prstGeom>
        </p:spPr>
        <p:txBody>
          <a:bodyPr/>
          <a:lstStyle/>
          <a:p>
            <a:pPr algn="l"/>
            <a:r>
              <a:rPr lang="en-US" sz="2800" b="1" dirty="0" smtClean="0"/>
              <a:t>(13) Managing human capital</a:t>
            </a:r>
            <a:endParaRPr lang="en-US" sz="2800" b="1" dirty="0"/>
          </a:p>
        </p:txBody>
      </p:sp>
      <p:graphicFrame>
        <p:nvGraphicFramePr>
          <p:cNvPr id="12" name="Group 2"/>
          <p:cNvGraphicFramePr>
            <a:graphicFrameLocks/>
          </p:cNvGraphicFramePr>
          <p:nvPr>
            <p:extLst>
              <p:ext uri="{D42A27DB-BD31-4B8C-83A1-F6EECF244321}">
                <p14:modId xmlns="" xmlns:p14="http://schemas.microsoft.com/office/powerpoint/2010/main" val="1041991109"/>
              </p:ext>
            </p:extLst>
          </p:nvPr>
        </p:nvGraphicFramePr>
        <p:xfrm>
          <a:off x="47624" y="433868"/>
          <a:ext cx="9096375" cy="2773662"/>
        </p:xfrm>
        <a:graphic>
          <a:graphicData uri="http://schemas.openxmlformats.org/drawingml/2006/table">
            <a:tbl>
              <a:tblPr/>
              <a:tblGrid>
                <a:gridCol w="2710090"/>
                <a:gridCol w="3614057"/>
                <a:gridCol w="2772228"/>
              </a:tblGrid>
              <a:tr h="2309333">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Arial" pitchFamily="34" charset="0"/>
                        </a:rPr>
                        <a:t>(1): </a:t>
                      </a:r>
                      <a:r>
                        <a:rPr kumimoji="0" lang="en-US" sz="2200" b="0" i="0" u="none" strike="noStrike" cap="none" normalizeH="0" baseline="0" dirty="0" smtClean="0">
                          <a:ln>
                            <a:noFill/>
                          </a:ln>
                          <a:solidFill>
                            <a:schemeClr val="tx1"/>
                          </a:solidFill>
                          <a:effectLst/>
                          <a:latin typeface="Arial" pitchFamily="34" charset="0"/>
                        </a:rPr>
                        <a:t>Senior management do not communicate that attracting, retaining and developing talent throughout the organization is a top priority </a:t>
                      </a:r>
                      <a:endParaRPr kumimoji="0" lang="en-GB" sz="2200" b="0" i="0" u="none" strike="noStrike" cap="none" normalizeH="0" baseline="0" dirty="0" smtClean="0">
                        <a:ln>
                          <a:noFill/>
                        </a:ln>
                        <a:solidFill>
                          <a:schemeClr val="tx1"/>
                        </a:solidFill>
                        <a:effectLst/>
                        <a:latin typeface="Arial" pitchFamily="34"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Arial" pitchFamily="34" charset="0"/>
                        </a:rPr>
                        <a:t>(3): </a:t>
                      </a:r>
                      <a:r>
                        <a:rPr kumimoji="0" lang="en-US" sz="2200" b="0" i="0" u="none" strike="noStrike" cap="none" normalizeH="0" baseline="0" dirty="0" smtClean="0">
                          <a:ln>
                            <a:noFill/>
                          </a:ln>
                          <a:solidFill>
                            <a:schemeClr val="tx1"/>
                          </a:solidFill>
                          <a:effectLst/>
                          <a:latin typeface="Arial" pitchFamily="34" charset="0"/>
                        </a:rPr>
                        <a:t>Senior management believe and communicate that having top talent throughout the organization is a key way to win</a:t>
                      </a:r>
                      <a:endParaRPr kumimoji="0" lang="en-GB" sz="2200" b="0" i="0" u="none" strike="noStrike" cap="none" normalizeH="0" baseline="0" dirty="0" smtClean="0">
                        <a:ln>
                          <a:noFill/>
                        </a:ln>
                        <a:solidFill>
                          <a:schemeClr val="tx1"/>
                        </a:solidFill>
                        <a:effectLst/>
                        <a:latin typeface="Arial" pitchFamily="34"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Arial" pitchFamily="34" charset="0"/>
                        </a:rPr>
                        <a:t>(5): Senior managers are evaluated and held accountable on the strength of the talent pool they actively build</a:t>
                      </a:r>
                      <a:r>
                        <a:rPr kumimoji="0" lang="en-US" sz="2200" b="0" i="0" u="none" strike="noStrike" cap="none" normalizeH="0" baseline="0" dirty="0" smtClean="0">
                          <a:ln>
                            <a:noFill/>
                          </a:ln>
                          <a:solidFill>
                            <a:schemeClr val="tx1"/>
                          </a:solidFill>
                          <a:effectLst/>
                          <a:latin typeface="Arial" pitchFamily="34" charset="0"/>
                        </a:rPr>
                        <a:t> </a:t>
                      </a:r>
                      <a:endParaRPr kumimoji="0" lang="en-GB" sz="2200" b="0" i="0" u="none" strike="noStrike" cap="none" normalizeH="0" baseline="0" dirty="0" smtClean="0">
                        <a:ln>
                          <a:noFill/>
                        </a:ln>
                        <a:solidFill>
                          <a:schemeClr val="tx1"/>
                        </a:solidFill>
                        <a:effectLst/>
                        <a:latin typeface="Arial" pitchFamily="34"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1" name="snd_drum62_free-loops.com.mp3">
            <a:hlinkClick r:id="" action="ppaction://media"/>
          </p:cNvPr>
          <p:cNvPicPr>
            <a:picLocks noChangeAspect="1"/>
          </p:cNvPicPr>
          <p:nvPr>
            <a:audioFile r:link="rId3"/>
            <p:extLst>
              <p:ext uri="{DAA4B4D4-6D71-4841-9C94-3DE7FCFB9230}">
                <p14:media xmlns="" xmlns:p14="http://schemas.microsoft.com/office/powerpoint/2010/main" r:embed="rId6"/>
              </p:ext>
            </p:extLst>
          </p:nvPr>
        </p:nvPicPr>
        <p:blipFill>
          <a:blip r:embed="rId7" cstate="print"/>
          <a:stretch>
            <a:fillRect/>
          </a:stretch>
        </p:blipFill>
        <p:spPr>
          <a:xfrm>
            <a:off x="-609600" y="3922486"/>
            <a:ext cx="609600" cy="609600"/>
          </a:xfrm>
          <a:prstGeom prst="rect">
            <a:avLst/>
          </a:prstGeom>
        </p:spPr>
      </p:pic>
      <p:graphicFrame>
        <p:nvGraphicFramePr>
          <p:cNvPr id="2" name="TPChart"/>
          <p:cNvGraphicFramePr>
            <a:graphicFrameLocks noChangeAspect="1"/>
          </p:cNvGraphicFramePr>
          <p:nvPr>
            <p:extLst>
              <p:ext uri="{D42A27DB-BD31-4B8C-83A1-F6EECF244321}">
                <p14:modId xmlns="" xmlns:p14="http://schemas.microsoft.com/office/powerpoint/2010/main" val="2790466878"/>
              </p:ext>
            </p:extLst>
          </p:nvPr>
        </p:nvGraphicFramePr>
        <p:xfrm>
          <a:off x="2476500" y="1616529"/>
          <a:ext cx="4572000" cy="5143500"/>
        </p:xfrm>
        <a:graphic>
          <a:graphicData uri="http://schemas.openxmlformats.org/presentationml/2006/ole">
            <p:oleObj spid="_x0000_s146434" name="Chart" r:id="rId8" imgW="4572000" imgH="5143500" progId="MSGraph.Chart.8">
              <p:embed followColorScheme="full"/>
            </p:oleObj>
          </a:graphicData>
        </a:graphic>
      </p:graphicFrame>
      <p:sp>
        <p:nvSpPr>
          <p:cNvPr id="3" name="TPAnswers"/>
          <p:cNvSpPr>
            <a:spLocks noGrp="1"/>
          </p:cNvSpPr>
          <p:nvPr>
            <p:ph type="body" idx="4294967295"/>
            <p:custDataLst>
              <p:tags r:id="rId4"/>
            </p:custDataLst>
          </p:nvPr>
        </p:nvSpPr>
        <p:spPr>
          <a:xfrm>
            <a:off x="-950686" y="845469"/>
            <a:ext cx="4869543" cy="4525963"/>
          </a:xfrm>
          <a:prstGeom prst="rect">
            <a:avLst/>
          </a:prstGeom>
        </p:spPr>
        <p:txBody>
          <a:bodyPr>
            <a:noAutofit/>
          </a:bodyPr>
          <a:lstStyle/>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a:t> </a:t>
            </a:r>
          </a:p>
        </p:txBody>
      </p:sp>
    </p:spTree>
    <p:custDataLst>
      <p:tags r:id="rId2"/>
    </p:custDataLst>
    <p:extLst>
      <p:ext uri="{BB962C8B-B14F-4D97-AF65-F5344CB8AC3E}">
        <p14:creationId xmlns="" xmlns:p14="http://schemas.microsoft.com/office/powerpoint/2010/main" val="27715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repeatDur="0" restart="never" fill="hold" nodeType="clickEffect">
                                  <p:stCondLst>
                                    <p:cond delay="0"/>
                                  </p:stCondLst>
                                  <p:childTnLst>
                                    <p:cmd type="call" cmd="playFrom(0.0)">
                                      <p:cBhvr>
                                        <p:cTn id="6" dur="6569"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cond evt="onNext" delay="0">
                      <p:tgtEl>
                        <p:sldTgt/>
                      </p:tgtEl>
                    </p:cond>
                  </p:endCondLst>
                </p:cTn>
                <p:tgtEl>
                  <p:spTgt spid="11"/>
                </p:tgtEl>
              </p:cMediaNode>
            </p:audio>
          </p:childTnLst>
        </p:cTn>
      </p:par>
    </p:tnLst>
    <p:bldLst>
      <p:bldOleChart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5693" y="925340"/>
            <a:ext cx="7041678" cy="5153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The survey scores to question (13), managing human capital – </a:t>
            </a:r>
            <a:r>
              <a:rPr lang="en-US" u="sng" dirty="0" smtClean="0"/>
              <a:t>all countries, manufacturing</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41</a:t>
            </a:fld>
            <a:endParaRPr lang="en-US"/>
          </a:p>
        </p:txBody>
      </p:sp>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All countries, manufacturing firms (100 to 5000 employees), 9806 observations</a:t>
            </a:r>
            <a:endParaRPr lang="en-US" sz="2400" b="0" dirty="0"/>
          </a:p>
        </p:txBody>
      </p:sp>
      <p:sp>
        <p:nvSpPr>
          <p:cNvPr id="10" name="Title 1"/>
          <p:cNvSpPr txBox="1">
            <a:spLocks/>
          </p:cNvSpPr>
          <p:nvPr/>
        </p:nvSpPr>
        <p:spPr>
          <a:xfrm>
            <a:off x="5827486" y="1250489"/>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2.43</a:t>
            </a:r>
            <a:endParaRPr lang="en-US" sz="2400" b="0" dirty="0"/>
          </a:p>
        </p:txBody>
      </p:sp>
    </p:spTree>
    <p:custDataLst>
      <p:tags r:id="rId1"/>
    </p:custDataLst>
    <p:extLst>
      <p:ext uri="{BB962C8B-B14F-4D97-AF65-F5344CB8AC3E}">
        <p14:creationId xmlns="" xmlns:p14="http://schemas.microsoft.com/office/powerpoint/2010/main" val="2451494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874" name="Group 2"/>
          <p:cNvGraphicFramePr>
            <a:graphicFrameLocks noGrp="1"/>
          </p:cNvGraphicFramePr>
          <p:nvPr>
            <p:ph idx="4294967295"/>
          </p:nvPr>
        </p:nvGraphicFramePr>
        <p:xfrm>
          <a:off x="47625" y="1420813"/>
          <a:ext cx="9096375" cy="2959100"/>
        </p:xfrm>
        <a:graphic>
          <a:graphicData uri="http://schemas.openxmlformats.org/drawingml/2006/table">
            <a:tbl>
              <a:tblPr/>
              <a:tblGrid>
                <a:gridCol w="1143000"/>
                <a:gridCol w="2216150"/>
                <a:gridCol w="2300288"/>
                <a:gridCol w="3436937"/>
              </a:tblGrid>
              <a:tr h="2959100">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Score</a:t>
                      </a:r>
                    </a:p>
                  </a:txBody>
                  <a:tcPr marL="91420" marR="91420" marT="45711" marB="45711"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(1): </a:t>
                      </a:r>
                      <a:r>
                        <a:rPr kumimoji="0" lang="en-US" sz="2400" b="0" i="0" u="none" strike="noStrike" cap="none" normalizeH="0" baseline="0" dirty="0" smtClean="0">
                          <a:ln>
                            <a:noFill/>
                          </a:ln>
                          <a:solidFill>
                            <a:schemeClr val="tx1"/>
                          </a:solidFill>
                          <a:effectLst/>
                          <a:latin typeface="Arial" pitchFamily="34" charset="0"/>
                        </a:rPr>
                        <a:t>Failure to achieve agreed objectives does not carry any consequences </a:t>
                      </a:r>
                      <a:endParaRPr kumimoji="0" lang="en-GB" sz="2400" b="0" i="0" u="none" strike="noStrike" cap="none" normalizeH="0" baseline="0" dirty="0" smtClean="0">
                        <a:ln>
                          <a:noFill/>
                        </a:ln>
                        <a:solidFill>
                          <a:schemeClr val="tx1"/>
                        </a:solidFill>
                        <a:effectLst/>
                        <a:latin typeface="Arial" pitchFamily="34"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(3): </a:t>
                      </a:r>
                      <a:r>
                        <a:rPr kumimoji="0" lang="en-US" sz="2400" b="0" i="0" u="none" strike="noStrike" cap="none" normalizeH="0" baseline="0" dirty="0" smtClean="0">
                          <a:ln>
                            <a:noFill/>
                          </a:ln>
                          <a:solidFill>
                            <a:schemeClr val="tx1"/>
                          </a:solidFill>
                          <a:effectLst/>
                          <a:latin typeface="Arial" pitchFamily="34" charset="0"/>
                        </a:rPr>
                        <a:t>Failure to achieve agreed results is tolerated for a period before action is taken. </a:t>
                      </a:r>
                      <a:endParaRPr kumimoji="0" lang="en-GB" sz="2400" b="0" i="0" u="none" strike="noStrike" cap="none" normalizeH="0" baseline="0" dirty="0" smtClean="0">
                        <a:ln>
                          <a:noFill/>
                        </a:ln>
                        <a:solidFill>
                          <a:schemeClr val="tx1"/>
                        </a:solidFill>
                        <a:effectLst/>
                        <a:latin typeface="Arial" pitchFamily="34"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(5): </a:t>
                      </a:r>
                      <a:r>
                        <a:rPr kumimoji="0" lang="en-US" sz="2400" b="0" i="0" u="none" strike="noStrike" cap="none" normalizeH="0" baseline="0" dirty="0" smtClean="0">
                          <a:ln>
                            <a:noFill/>
                          </a:ln>
                          <a:solidFill>
                            <a:schemeClr val="tx1"/>
                          </a:solidFill>
                          <a:effectLst/>
                          <a:latin typeface="Arial" pitchFamily="34" charset="0"/>
                        </a:rPr>
                        <a:t>A failure to achieve agreed targets drives retraining in identified areas of weakness or moving individuals to where their skills are appropriate </a:t>
                      </a:r>
                      <a:endParaRPr kumimoji="0" lang="en-GB" sz="2400" b="0" i="0" u="none" strike="noStrike" cap="none" normalizeH="0" baseline="0" dirty="0" smtClean="0">
                        <a:ln>
                          <a:noFill/>
                        </a:ln>
                        <a:solidFill>
                          <a:schemeClr val="tx1"/>
                        </a:solidFill>
                        <a:effectLst/>
                        <a:latin typeface="Arial" pitchFamily="34"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73" name="Text Box 11"/>
          <p:cNvSpPr txBox="1">
            <a:spLocks noChangeArrowheads="1"/>
          </p:cNvSpPr>
          <p:nvPr/>
        </p:nvSpPr>
        <p:spPr bwMode="auto">
          <a:xfrm>
            <a:off x="42863" y="17463"/>
            <a:ext cx="93027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a:t>(7) Consequence management </a:t>
            </a:r>
            <a:endParaRPr lang="en-GB"/>
          </a:p>
        </p:txBody>
      </p:sp>
    </p:spTree>
    <p:custDataLst>
      <p:tags r:id="rId1"/>
    </p:custDataLst>
    <p:extLst>
      <p:ext uri="{BB962C8B-B14F-4D97-AF65-F5344CB8AC3E}">
        <p14:creationId xmlns="" xmlns:p14="http://schemas.microsoft.com/office/powerpoint/2010/main" val="209927182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PQuestion"/>
          <p:cNvSpPr>
            <a:spLocks noGrp="1"/>
          </p:cNvSpPr>
          <p:nvPr>
            <p:ph type="title"/>
          </p:nvPr>
        </p:nvSpPr>
        <p:spPr>
          <a:xfrm>
            <a:off x="159657" y="-58053"/>
            <a:ext cx="8229600" cy="1143000"/>
          </a:xfrm>
          <a:prstGeom prst="rect">
            <a:avLst/>
          </a:prstGeom>
        </p:spPr>
        <p:txBody>
          <a:bodyPr/>
          <a:lstStyle/>
          <a:p>
            <a:pPr algn="l"/>
            <a:r>
              <a:rPr lang="en-US" sz="2800" b="1" dirty="0" smtClean="0"/>
              <a:t>(7) Consequence management</a:t>
            </a:r>
            <a:endParaRPr lang="en-US" sz="2800" b="1" dirty="0"/>
          </a:p>
        </p:txBody>
      </p:sp>
      <p:graphicFrame>
        <p:nvGraphicFramePr>
          <p:cNvPr id="12" name="Group 2"/>
          <p:cNvGraphicFramePr>
            <a:graphicFrameLocks/>
          </p:cNvGraphicFramePr>
          <p:nvPr>
            <p:extLst>
              <p:ext uri="{D42A27DB-BD31-4B8C-83A1-F6EECF244321}">
                <p14:modId xmlns="" xmlns:p14="http://schemas.microsoft.com/office/powerpoint/2010/main" val="1802111890"/>
              </p:ext>
            </p:extLst>
          </p:nvPr>
        </p:nvGraphicFramePr>
        <p:xfrm>
          <a:off x="47624" y="477410"/>
          <a:ext cx="9096375" cy="2438382"/>
        </p:xfrm>
        <a:graphic>
          <a:graphicData uri="http://schemas.openxmlformats.org/drawingml/2006/table">
            <a:tbl>
              <a:tblPr/>
              <a:tblGrid>
                <a:gridCol w="2289176"/>
                <a:gridCol w="3686629"/>
                <a:gridCol w="3120570"/>
              </a:tblGrid>
              <a:tr h="2309333">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Arial" pitchFamily="34" charset="0"/>
                        </a:rPr>
                        <a:t>(1): </a:t>
                      </a:r>
                      <a:r>
                        <a:rPr kumimoji="0" lang="en-US" sz="2200" b="0" i="0" u="none" strike="noStrike" cap="none" normalizeH="0" baseline="0" dirty="0" smtClean="0">
                          <a:ln>
                            <a:noFill/>
                          </a:ln>
                          <a:solidFill>
                            <a:schemeClr val="tx1"/>
                          </a:solidFill>
                          <a:effectLst/>
                          <a:latin typeface="Arial" pitchFamily="34" charset="0"/>
                        </a:rPr>
                        <a:t>Failure to achieve agreed objectives does not carry any consequences </a:t>
                      </a:r>
                      <a:endParaRPr kumimoji="0" lang="en-GB" sz="2200" b="0" i="0" u="none" strike="noStrike" cap="none" normalizeH="0" baseline="0" dirty="0" smtClean="0">
                        <a:ln>
                          <a:noFill/>
                        </a:ln>
                        <a:solidFill>
                          <a:schemeClr val="tx1"/>
                        </a:solidFill>
                        <a:effectLst/>
                        <a:latin typeface="Arial" pitchFamily="34"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Arial" pitchFamily="34" charset="0"/>
                        </a:rPr>
                        <a:t>(3): </a:t>
                      </a:r>
                      <a:r>
                        <a:rPr kumimoji="0" lang="en-US" sz="2200" b="0" i="0" u="none" strike="noStrike" cap="none" normalizeH="0" baseline="0" dirty="0" smtClean="0">
                          <a:ln>
                            <a:noFill/>
                          </a:ln>
                          <a:solidFill>
                            <a:schemeClr val="tx1"/>
                          </a:solidFill>
                          <a:effectLst/>
                          <a:latin typeface="Arial" pitchFamily="34" charset="0"/>
                        </a:rPr>
                        <a:t>Failure to achieve agreed results is tolerated for a period before action is taken. </a:t>
                      </a:r>
                      <a:endParaRPr kumimoji="0" lang="en-GB" sz="2200" b="0" i="0" u="none" strike="noStrike" cap="none" normalizeH="0" baseline="0" dirty="0" smtClean="0">
                        <a:ln>
                          <a:noFill/>
                        </a:ln>
                        <a:solidFill>
                          <a:schemeClr val="tx1"/>
                        </a:solidFill>
                        <a:effectLst/>
                        <a:latin typeface="Arial" pitchFamily="34"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Arial" pitchFamily="34" charset="0"/>
                        </a:rPr>
                        <a:t>(5): </a:t>
                      </a:r>
                      <a:r>
                        <a:rPr kumimoji="0" lang="en-US" sz="2200" b="0" i="0" u="none" strike="noStrike" cap="none" normalizeH="0" baseline="0" dirty="0" smtClean="0">
                          <a:ln>
                            <a:noFill/>
                          </a:ln>
                          <a:solidFill>
                            <a:schemeClr val="tx1"/>
                          </a:solidFill>
                          <a:effectLst/>
                          <a:latin typeface="Arial" pitchFamily="34" charset="0"/>
                        </a:rPr>
                        <a:t>A failure to achieve agreed targets drives retraining in identified areas of weakness or moving individuals to where their skills are appropriate </a:t>
                      </a:r>
                      <a:endParaRPr kumimoji="0" lang="en-GB" sz="2200" b="0" i="0" u="none" strike="noStrike" cap="none" normalizeH="0" baseline="0" dirty="0" smtClean="0">
                        <a:ln>
                          <a:noFill/>
                        </a:ln>
                        <a:solidFill>
                          <a:schemeClr val="tx1"/>
                        </a:solidFill>
                        <a:effectLst/>
                        <a:latin typeface="Arial" pitchFamily="34"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1" name="snd_drum62_free-loops.com.mp3">
            <a:hlinkClick r:id="" action="ppaction://media"/>
          </p:cNvPr>
          <p:cNvPicPr>
            <a:picLocks noChangeAspect="1"/>
          </p:cNvPicPr>
          <p:nvPr>
            <a:audioFile r:link="rId3"/>
            <p:extLst>
              <p:ext uri="{DAA4B4D4-6D71-4841-9C94-3DE7FCFB9230}">
                <p14:media xmlns="" xmlns:p14="http://schemas.microsoft.com/office/powerpoint/2010/main" r:embed="rId6"/>
              </p:ext>
            </p:extLst>
          </p:nvPr>
        </p:nvPicPr>
        <p:blipFill>
          <a:blip r:embed="rId7" cstate="print"/>
          <a:stretch>
            <a:fillRect/>
          </a:stretch>
        </p:blipFill>
        <p:spPr>
          <a:xfrm>
            <a:off x="-609600" y="3922486"/>
            <a:ext cx="609600" cy="609600"/>
          </a:xfrm>
          <a:prstGeom prst="rect">
            <a:avLst/>
          </a:prstGeom>
        </p:spPr>
      </p:pic>
      <p:graphicFrame>
        <p:nvGraphicFramePr>
          <p:cNvPr id="2" name="TPChart"/>
          <p:cNvGraphicFramePr>
            <a:graphicFrameLocks noChangeAspect="1"/>
          </p:cNvGraphicFramePr>
          <p:nvPr>
            <p:extLst>
              <p:ext uri="{D42A27DB-BD31-4B8C-83A1-F6EECF244321}">
                <p14:modId xmlns="" xmlns:p14="http://schemas.microsoft.com/office/powerpoint/2010/main" val="352852835"/>
              </p:ext>
            </p:extLst>
          </p:nvPr>
        </p:nvGraphicFramePr>
        <p:xfrm>
          <a:off x="2476500" y="1616529"/>
          <a:ext cx="4572000" cy="5143500"/>
        </p:xfrm>
        <a:graphic>
          <a:graphicData uri="http://schemas.openxmlformats.org/presentationml/2006/ole">
            <p:oleObj spid="_x0000_s147458" name="Chart" r:id="rId8" imgW="4572000" imgH="5143500" progId="MSGraph.Chart.8">
              <p:embed followColorScheme="full"/>
            </p:oleObj>
          </a:graphicData>
        </a:graphic>
      </p:graphicFrame>
      <p:sp>
        <p:nvSpPr>
          <p:cNvPr id="3" name="TPAnswers"/>
          <p:cNvSpPr>
            <a:spLocks noGrp="1"/>
          </p:cNvSpPr>
          <p:nvPr>
            <p:ph type="body" idx="4294967295"/>
            <p:custDataLst>
              <p:tags r:id="rId4"/>
            </p:custDataLst>
          </p:nvPr>
        </p:nvSpPr>
        <p:spPr>
          <a:xfrm>
            <a:off x="-950686" y="845469"/>
            <a:ext cx="4869543" cy="4525963"/>
          </a:xfrm>
          <a:prstGeom prst="rect">
            <a:avLst/>
          </a:prstGeom>
        </p:spPr>
        <p:txBody>
          <a:bodyPr>
            <a:noAutofit/>
          </a:bodyPr>
          <a:lstStyle/>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a:t> </a:t>
            </a:r>
          </a:p>
        </p:txBody>
      </p:sp>
    </p:spTree>
    <p:custDataLst>
      <p:tags r:id="rId2"/>
    </p:custDataLst>
    <p:extLst>
      <p:ext uri="{BB962C8B-B14F-4D97-AF65-F5344CB8AC3E}">
        <p14:creationId xmlns="" xmlns:p14="http://schemas.microsoft.com/office/powerpoint/2010/main" val="400594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repeatDur="0" restart="never" fill="hold" nodeType="clickEffect">
                                  <p:stCondLst>
                                    <p:cond delay="0"/>
                                  </p:stCondLst>
                                  <p:childTnLst>
                                    <p:cmd type="call" cmd="playFrom(0.0)">
                                      <p:cBhvr>
                                        <p:cTn id="6" dur="6569"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cond evt="onNext" delay="0">
                      <p:tgtEl>
                        <p:sldTgt/>
                      </p:tgtEl>
                    </p:cond>
                  </p:endCondLst>
                </p:cTn>
                <p:tgtEl>
                  <p:spTgt spid="11"/>
                </p:tgtEl>
              </p:cMediaNode>
            </p:audio>
          </p:childTnLst>
        </p:cTn>
      </p:par>
    </p:tnLst>
    <p:bldLst>
      <p:bldOleChart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5694" y="1132114"/>
            <a:ext cx="6759140" cy="4946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The survey scores to question (7), consequence management – </a:t>
            </a:r>
            <a:r>
              <a:rPr lang="en-US" u="sng" dirty="0" smtClean="0"/>
              <a:t>all countries, manufacturing</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44</a:t>
            </a:fld>
            <a:endParaRPr lang="en-US"/>
          </a:p>
        </p:txBody>
      </p:sp>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All countries, manufacturing firms (100 to 5000 employees), 9820 observations</a:t>
            </a:r>
            <a:endParaRPr lang="en-US" sz="2400" b="0" dirty="0"/>
          </a:p>
        </p:txBody>
      </p:sp>
      <p:sp>
        <p:nvSpPr>
          <p:cNvPr id="10" name="Title 1"/>
          <p:cNvSpPr txBox="1">
            <a:spLocks/>
          </p:cNvSpPr>
          <p:nvPr/>
        </p:nvSpPr>
        <p:spPr>
          <a:xfrm>
            <a:off x="5827486" y="1250489"/>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3.56</a:t>
            </a:r>
            <a:endParaRPr lang="en-US" sz="2400" b="0" dirty="0"/>
          </a:p>
        </p:txBody>
      </p:sp>
    </p:spTree>
    <p:custDataLst>
      <p:tags r:id="rId1"/>
    </p:custDataLst>
    <p:extLst>
      <p:ext uri="{BB962C8B-B14F-4D97-AF65-F5344CB8AC3E}">
        <p14:creationId xmlns="" xmlns:p14="http://schemas.microsoft.com/office/powerpoint/2010/main" val="1096592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0"/>
            <a:ext cx="8229600" cy="563563"/>
          </a:xfrm>
        </p:spPr>
        <p:txBody>
          <a:bodyPr/>
          <a:lstStyle/>
          <a:p>
            <a:pPr algn="l"/>
            <a:r>
              <a:rPr lang="en-US" sz="3200" b="1" dirty="0"/>
              <a:t>Setting up your clicker</a:t>
            </a:r>
          </a:p>
        </p:txBody>
      </p:sp>
      <p:sp>
        <p:nvSpPr>
          <p:cNvPr id="15363" name="Rectangle 3"/>
          <p:cNvSpPr>
            <a:spLocks noGrp="1" noChangeArrowheads="1"/>
          </p:cNvSpPr>
          <p:nvPr>
            <p:ph type="body" idx="1"/>
          </p:nvPr>
        </p:nvSpPr>
        <p:spPr>
          <a:xfrm>
            <a:off x="457200" y="685800"/>
            <a:ext cx="8229600" cy="4906963"/>
          </a:xfrm>
          <a:noFill/>
        </p:spPr>
        <p:txBody>
          <a:bodyPr wrap="square"/>
          <a:lstStyle/>
          <a:p>
            <a:r>
              <a:rPr lang="en-US" sz="2400" dirty="0"/>
              <a:t>Press “GO”</a:t>
            </a:r>
            <a:r>
              <a:rPr lang="en-US" sz="2400" dirty="0">
                <a:cs typeface="Arial" charset="0"/>
              </a:rPr>
              <a:t/>
            </a:r>
            <a:br>
              <a:rPr lang="en-US" sz="2400" dirty="0">
                <a:cs typeface="Arial" charset="0"/>
              </a:rPr>
            </a:br>
            <a:endParaRPr lang="en-US" sz="2400" dirty="0">
              <a:cs typeface="Arial" charset="0"/>
            </a:endParaRPr>
          </a:p>
          <a:p>
            <a:r>
              <a:rPr lang="en-US" sz="2400" dirty="0">
                <a:cs typeface="Arial" charset="0"/>
              </a:rPr>
              <a:t>Then slowly press </a:t>
            </a:r>
            <a:r>
              <a:rPr lang="en-US" sz="2400" dirty="0" smtClean="0">
                <a:cs typeface="Arial" charset="0"/>
              </a:rPr>
              <a:t>“0” </a:t>
            </a:r>
            <a:r>
              <a:rPr lang="en-US" sz="2400" dirty="0">
                <a:cs typeface="Arial" charset="0"/>
              </a:rPr>
              <a:t>and then </a:t>
            </a:r>
            <a:r>
              <a:rPr lang="en-US" sz="2400" dirty="0" smtClean="0">
                <a:cs typeface="Arial" charset="0"/>
              </a:rPr>
              <a:t>“5” (channel is “05”)</a:t>
            </a:r>
            <a:r>
              <a:rPr lang="en-US" sz="2400" dirty="0">
                <a:cs typeface="Arial" charset="0"/>
              </a:rPr>
              <a:t/>
            </a:r>
            <a:br>
              <a:rPr lang="en-US" sz="2400" dirty="0">
                <a:cs typeface="Arial" charset="0"/>
              </a:rPr>
            </a:br>
            <a:endParaRPr lang="en-US" sz="2400" dirty="0">
              <a:cs typeface="Arial" charset="0"/>
            </a:endParaRPr>
          </a:p>
          <a:p>
            <a:r>
              <a:rPr lang="en-US" sz="2400" dirty="0">
                <a:cs typeface="Arial" charset="0"/>
              </a:rPr>
              <a:t>Then slowly press “GO” again</a:t>
            </a:r>
            <a:br>
              <a:rPr lang="en-US" sz="2400" dirty="0">
                <a:cs typeface="Arial" charset="0"/>
              </a:rPr>
            </a:br>
            <a:endParaRPr lang="en-US" sz="2400" dirty="0">
              <a:cs typeface="Arial" charset="0"/>
            </a:endParaRPr>
          </a:p>
          <a:p>
            <a:r>
              <a:rPr lang="en-US" sz="2400" dirty="0">
                <a:cs typeface="Arial" charset="0"/>
              </a:rPr>
              <a:t>A green light should appear signaling the clicker worked</a:t>
            </a:r>
          </a:p>
        </p:txBody>
      </p:sp>
      <p:pic>
        <p:nvPicPr>
          <p:cNvPr id="15366" name="Picture 6" descr="ANd9GcQOjavE0yU7wtcedxX2wvHcqwGeq_GUqFd9DdEQbUR5Rzjaa_w&amp;t=1&amp;usg=__60-6aNHVZMM6N6sospCa_2g0afc="/>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288" y="3797300"/>
            <a:ext cx="4244975" cy="2798763"/>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191148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a:graphicFrameLocks noChangeAspect="1"/>
          </p:cNvGraphicFramePr>
          <p:nvPr>
            <p:extLst>
              <p:ext uri="{D42A27DB-BD31-4B8C-83A1-F6EECF244321}">
                <p14:modId xmlns="" xmlns:p14="http://schemas.microsoft.com/office/powerpoint/2010/main" val="1586099554"/>
              </p:ext>
            </p:extLst>
          </p:nvPr>
        </p:nvGraphicFramePr>
        <p:xfrm>
          <a:off x="1770742" y="2481943"/>
          <a:ext cx="5920030" cy="4448627"/>
        </p:xfrm>
        <a:graphic>
          <a:graphicData uri="http://schemas.openxmlformats.org/presentationml/2006/ole">
            <p:oleObj spid="_x0000_s51202" name="Chart" r:id="rId6" imgW="4572000" imgH="5143500" progId="MSGraph.Chart.8">
              <p:embed followColorScheme="full"/>
            </p:oleObj>
          </a:graphicData>
        </a:graphic>
      </p:graphicFrame>
      <p:sp>
        <p:nvSpPr>
          <p:cNvPr id="7" name="TPQuestion"/>
          <p:cNvSpPr>
            <a:spLocks noGrp="1"/>
          </p:cNvSpPr>
          <p:nvPr>
            <p:ph type="title"/>
          </p:nvPr>
        </p:nvSpPr>
        <p:spPr>
          <a:xfrm>
            <a:off x="159657" y="-58053"/>
            <a:ext cx="8229600" cy="1143000"/>
          </a:xfrm>
          <a:prstGeom prst="rect">
            <a:avLst/>
          </a:prstGeom>
        </p:spPr>
        <p:txBody>
          <a:bodyPr/>
          <a:lstStyle/>
          <a:p>
            <a:pPr algn="l"/>
            <a:r>
              <a:rPr lang="en-US" sz="2800" b="1" dirty="0" smtClean="0"/>
              <a:t>(3) Process problem documentation</a:t>
            </a:r>
            <a:endParaRPr lang="en-US" sz="2800" b="1" dirty="0"/>
          </a:p>
        </p:txBody>
      </p:sp>
      <p:sp>
        <p:nvSpPr>
          <p:cNvPr id="3" name="TPAnswers"/>
          <p:cNvSpPr>
            <a:spLocks noGrp="1"/>
          </p:cNvSpPr>
          <p:nvPr>
            <p:ph type="body" idx="4294967295"/>
            <p:custDataLst>
              <p:tags r:id="rId3"/>
            </p:custDataLst>
          </p:nvPr>
        </p:nvSpPr>
        <p:spPr>
          <a:xfrm>
            <a:off x="-950686" y="845469"/>
            <a:ext cx="4869543" cy="4525963"/>
          </a:xfrm>
          <a:prstGeom prst="rect">
            <a:avLst/>
          </a:prstGeom>
        </p:spPr>
        <p:txBody>
          <a:bodyPr>
            <a:noAutofit/>
          </a:bodyPr>
          <a:lstStyle/>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a:t> </a:t>
            </a:r>
          </a:p>
        </p:txBody>
      </p:sp>
      <p:graphicFrame>
        <p:nvGraphicFramePr>
          <p:cNvPr id="12" name="Group 2"/>
          <p:cNvGraphicFramePr>
            <a:graphicFrameLocks/>
          </p:cNvGraphicFramePr>
          <p:nvPr>
            <p:extLst>
              <p:ext uri="{D42A27DB-BD31-4B8C-83A1-F6EECF244321}">
                <p14:modId xmlns="" xmlns:p14="http://schemas.microsoft.com/office/powerpoint/2010/main" val="3936115226"/>
              </p:ext>
            </p:extLst>
          </p:nvPr>
        </p:nvGraphicFramePr>
        <p:xfrm>
          <a:off x="47624" y="462896"/>
          <a:ext cx="9096375" cy="2106133"/>
        </p:xfrm>
        <a:graphic>
          <a:graphicData uri="http://schemas.openxmlformats.org/drawingml/2006/table">
            <a:tbl>
              <a:tblPr/>
              <a:tblGrid>
                <a:gridCol w="2129519"/>
                <a:gridCol w="2931886"/>
                <a:gridCol w="4034970"/>
              </a:tblGrid>
              <a:tr h="2106133">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 </a:t>
                      </a:r>
                      <a:r>
                        <a:rPr kumimoji="0" lang="en-US" sz="2000" b="0" i="0" u="none" strike="noStrike" cap="none" normalizeH="0" baseline="0" dirty="0" smtClean="0">
                          <a:ln>
                            <a:noFill/>
                          </a:ln>
                          <a:solidFill>
                            <a:schemeClr val="tx1"/>
                          </a:solidFill>
                          <a:effectLst/>
                          <a:latin typeface="Arial" charset="0"/>
                        </a:rPr>
                        <a:t>No, process improvements are made when problems occur. </a:t>
                      </a:r>
                      <a:endParaRPr kumimoji="0" lang="en-GB" sz="2000" b="0" i="0" u="none" strike="noStrike" cap="none" normalizeH="0" baseline="0" dirty="0" smtClean="0">
                        <a:ln>
                          <a:noFill/>
                        </a:ln>
                        <a:solidFill>
                          <a:schemeClr val="tx1"/>
                        </a:solidFill>
                        <a:effectLst/>
                        <a:latin typeface="Arial" charset="0"/>
                      </a:endParaRPr>
                    </a:p>
                  </a:txBody>
                  <a:tcPr marL="91420" marR="91420" marT="45705" marB="4570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 </a:t>
                      </a:r>
                      <a:r>
                        <a:rPr kumimoji="0" lang="en-US" sz="2000" b="0" i="0" u="none" strike="noStrike" cap="none" normalizeH="0" baseline="0" dirty="0" smtClean="0">
                          <a:ln>
                            <a:noFill/>
                          </a:ln>
                          <a:solidFill>
                            <a:schemeClr val="tx1"/>
                          </a:solidFill>
                          <a:effectLst/>
                          <a:latin typeface="Arial" charset="0"/>
                        </a:rPr>
                        <a:t>Improvements are made in one week workshops involving all staff, to improve performance in their area of the plant</a:t>
                      </a:r>
                      <a:endParaRPr kumimoji="0" lang="en-GB" sz="2000" b="0" i="0" u="none" strike="noStrike" cap="none" normalizeH="0" baseline="0" dirty="0" smtClean="0">
                        <a:ln>
                          <a:noFill/>
                        </a:ln>
                        <a:solidFill>
                          <a:schemeClr val="tx1"/>
                        </a:solidFill>
                        <a:effectLst/>
                        <a:latin typeface="Arial" charset="0"/>
                      </a:endParaRPr>
                    </a:p>
                  </a:txBody>
                  <a:tcPr marL="91420" marR="91420" marT="45705" marB="4570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 Exposing problems in a structured way is integral to individuals’ responsibilities and resolution occurs as a part of normal business processes rather than by extraordinary effort/teams</a:t>
                      </a:r>
                    </a:p>
                  </a:txBody>
                  <a:tcPr marL="91420" marR="91420" marT="45705" marB="45705"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1" name="snd_drum62_free-loops.com.mp3">
            <a:hlinkClick r:id="" action="ppaction://media"/>
          </p:cNvPr>
          <p:cNvPicPr>
            <a:picLocks noChangeAspect="1"/>
          </p:cNvPicPr>
          <p:nvPr>
            <a:audioFile r:link="rId4"/>
            <p:extLst>
              <p:ext uri="{DAA4B4D4-6D71-4841-9C94-3DE7FCFB9230}">
                <p14:media xmlns="" xmlns:p14="http://schemas.microsoft.com/office/powerpoint/2010/main" r:embed="rId7"/>
              </p:ext>
            </p:extLst>
          </p:nvPr>
        </p:nvPicPr>
        <p:blipFill>
          <a:blip r:embed="rId8" cstate="print"/>
          <a:stretch>
            <a:fillRect/>
          </a:stretch>
        </p:blipFill>
        <p:spPr>
          <a:xfrm>
            <a:off x="-609600" y="3922486"/>
            <a:ext cx="609600" cy="609600"/>
          </a:xfrm>
          <a:prstGeom prst="rect">
            <a:avLst/>
          </a:prstGeom>
        </p:spPr>
      </p:pic>
    </p:spTree>
    <p:custDataLst>
      <p:tags r:id="rId2"/>
    </p:custDataLst>
    <p:extLst>
      <p:ext uri="{BB962C8B-B14F-4D97-AF65-F5344CB8AC3E}">
        <p14:creationId xmlns="" xmlns:p14="http://schemas.microsoft.com/office/powerpoint/2010/main" val="344622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repeatDur="0" restart="never" fill="hold" nodeType="clickEffect">
                                  <p:stCondLst>
                                    <p:cond delay="0"/>
                                  </p:stCondLst>
                                  <p:childTnLst>
                                    <p:cmd type="call" cmd="playFrom(0.0)">
                                      <p:cBhvr>
                                        <p:cTn id="6" dur="6569"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cond evt="onNext" delay="0">
                      <p:tgtEl>
                        <p:sldTgt/>
                      </p:tgtEl>
                    </p:cond>
                  </p:endCondLst>
                </p:cTn>
                <p:tgtEl>
                  <p:spTgt spid="11"/>
                </p:tgtEl>
              </p:cMediaNode>
            </p:audio>
          </p:childTnLst>
        </p:cTn>
      </p:par>
    </p:tnLst>
    <p:bldLst>
      <p:bldOleChart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0" y="56928"/>
            <a:ext cx="8969829" cy="793766"/>
          </a:xfrm>
        </p:spPr>
        <p:txBody>
          <a:bodyPr/>
          <a:lstStyle/>
          <a:p>
            <a:r>
              <a:rPr lang="en-US" dirty="0" smtClean="0"/>
              <a:t>The survey scores to question (3), process problem documentation – </a:t>
            </a:r>
            <a:r>
              <a:rPr lang="en-US" u="sng" dirty="0" smtClean="0"/>
              <a:t>all countries, manufacturing</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7</a:t>
            </a:fld>
            <a:endParaRPr lang="en-US"/>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33486" y="1059543"/>
            <a:ext cx="6604224" cy="48332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All countries, manufacturing firms (100 to 5000 employees), 9840 observations</a:t>
            </a:r>
            <a:endParaRPr lang="en-US" sz="2400" b="0" dirty="0"/>
          </a:p>
        </p:txBody>
      </p:sp>
      <p:sp>
        <p:nvSpPr>
          <p:cNvPr id="10" name="Title 1"/>
          <p:cNvSpPr txBox="1">
            <a:spLocks/>
          </p:cNvSpPr>
          <p:nvPr/>
        </p:nvSpPr>
        <p:spPr>
          <a:xfrm>
            <a:off x="5827486" y="1250489"/>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3.13</a:t>
            </a:r>
            <a:endParaRPr lang="en-US" sz="2400" b="0" dirty="0"/>
          </a:p>
        </p:txBody>
      </p:sp>
    </p:spTree>
    <p:custDataLst>
      <p:tags r:id="rId1"/>
    </p:custDataLst>
    <p:extLst>
      <p:ext uri="{BB962C8B-B14F-4D97-AF65-F5344CB8AC3E}">
        <p14:creationId xmlns="" xmlns:p14="http://schemas.microsoft.com/office/powerpoint/2010/main" val="3507940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1109" y="1117600"/>
            <a:ext cx="6778974" cy="4961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8</a:t>
            </a:fld>
            <a:endParaRPr lang="en-US"/>
          </a:p>
        </p:txBody>
      </p:sp>
      <p:sp>
        <p:nvSpPr>
          <p:cNvPr id="9" name="Title 1"/>
          <p:cNvSpPr txBox="1">
            <a:spLocks/>
          </p:cNvSpPr>
          <p:nvPr/>
        </p:nvSpPr>
        <p:spPr>
          <a:xfrm>
            <a:off x="457200" y="6078747"/>
            <a:ext cx="8229600"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US, manufacturing firms (100 to 5000 employees),</a:t>
            </a:r>
            <a:br>
              <a:rPr lang="en-US" sz="2400" b="0" dirty="0" smtClean="0"/>
            </a:br>
            <a:r>
              <a:rPr lang="en-US" sz="2400" b="0" dirty="0" smtClean="0"/>
              <a:t>1298 observations</a:t>
            </a:r>
            <a:endParaRPr lang="en-US" sz="2400" b="0" dirty="0"/>
          </a:p>
        </p:txBody>
      </p:sp>
      <p:sp>
        <p:nvSpPr>
          <p:cNvPr id="10" name="Title 1"/>
          <p:cNvSpPr txBox="1">
            <a:spLocks/>
          </p:cNvSpPr>
          <p:nvPr/>
        </p:nvSpPr>
        <p:spPr>
          <a:xfrm>
            <a:off x="5827486" y="1032779"/>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3.42</a:t>
            </a:r>
            <a:endParaRPr lang="en-US" sz="2400" b="0" dirty="0"/>
          </a:p>
        </p:txBody>
      </p:sp>
      <p:sp>
        <p:nvSpPr>
          <p:cNvPr id="11" name="Title 1"/>
          <p:cNvSpPr txBox="1">
            <a:spLocks/>
          </p:cNvSpPr>
          <p:nvPr/>
        </p:nvSpPr>
        <p:spPr>
          <a:xfrm>
            <a:off x="174170" y="56928"/>
            <a:ext cx="8969829" cy="793766"/>
          </a:xfrm>
          <a:prstGeom prst="rect">
            <a:avLst/>
          </a:prstGeom>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dirty="0" smtClean="0"/>
              <a:t>The survey scores to question (3), process problem documentation – </a:t>
            </a:r>
            <a:r>
              <a:rPr lang="en-US" u="sng" dirty="0" smtClean="0"/>
              <a:t>US, manufacturing</a:t>
            </a:r>
            <a:endParaRPr lang="en-US" u="sng" dirty="0"/>
          </a:p>
        </p:txBody>
      </p:sp>
    </p:spTree>
    <p:custDataLst>
      <p:tags r:id="rId1"/>
    </p:custDataLst>
    <p:extLst>
      <p:ext uri="{BB962C8B-B14F-4D97-AF65-F5344CB8AC3E}">
        <p14:creationId xmlns="" xmlns:p14="http://schemas.microsoft.com/office/powerpoint/2010/main" val="3740121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5694" y="1032779"/>
            <a:ext cx="6894872" cy="50459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9</a:t>
            </a:fld>
            <a:endParaRPr lang="en-US"/>
          </a:p>
        </p:txBody>
      </p:sp>
      <p:sp>
        <p:nvSpPr>
          <p:cNvPr id="9" name="Title 1"/>
          <p:cNvSpPr txBox="1">
            <a:spLocks/>
          </p:cNvSpPr>
          <p:nvPr/>
        </p:nvSpPr>
        <p:spPr>
          <a:xfrm>
            <a:off x="457200" y="6078747"/>
            <a:ext cx="8229600"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India, manufacturing firms (100 to 5000 employees),</a:t>
            </a:r>
            <a:br>
              <a:rPr lang="en-US" sz="2400" b="0" dirty="0" smtClean="0"/>
            </a:br>
            <a:r>
              <a:rPr lang="en-US" sz="2400" b="0" dirty="0" smtClean="0"/>
              <a:t>1137 observations</a:t>
            </a:r>
            <a:endParaRPr lang="en-US" sz="2400" b="0" dirty="0"/>
          </a:p>
        </p:txBody>
      </p:sp>
      <p:sp>
        <p:nvSpPr>
          <p:cNvPr id="10" name="Title 1"/>
          <p:cNvSpPr txBox="1">
            <a:spLocks/>
          </p:cNvSpPr>
          <p:nvPr/>
        </p:nvSpPr>
        <p:spPr>
          <a:xfrm>
            <a:off x="5827486" y="1032779"/>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2.64</a:t>
            </a:r>
            <a:endParaRPr lang="en-US" sz="2400" b="0" dirty="0"/>
          </a:p>
        </p:txBody>
      </p:sp>
      <p:sp>
        <p:nvSpPr>
          <p:cNvPr id="11" name="Title 1"/>
          <p:cNvSpPr txBox="1">
            <a:spLocks/>
          </p:cNvSpPr>
          <p:nvPr/>
        </p:nvSpPr>
        <p:spPr>
          <a:xfrm>
            <a:off x="174170" y="56928"/>
            <a:ext cx="8969829" cy="793766"/>
          </a:xfrm>
          <a:prstGeom prst="rect">
            <a:avLst/>
          </a:prstGeom>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dirty="0" smtClean="0"/>
              <a:t>The survey scores to question (3), process problem documentation – </a:t>
            </a:r>
            <a:r>
              <a:rPr lang="en-US" u="sng" dirty="0" smtClean="0"/>
              <a:t>India, manufacturing</a:t>
            </a:r>
            <a:endParaRPr lang="en-US" u="sng" dirty="0"/>
          </a:p>
        </p:txBody>
      </p:sp>
    </p:spTree>
    <p:custDataLst>
      <p:tags r:id="rId1"/>
    </p:custDataLst>
    <p:extLst>
      <p:ext uri="{BB962C8B-B14F-4D97-AF65-F5344CB8AC3E}">
        <p14:creationId xmlns="" xmlns:p14="http://schemas.microsoft.com/office/powerpoint/2010/main" val="1656155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Fals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True"/>
  <p:tag name="DELIMITERS" val="3.1"/>
  <p:tag name="TPFULLVERSION" val="4.2.3.231"/>
  <p:tag name="POWERPOINTVERSION" val="12.0"/>
  <p:tag name="INCLUDESESSION" val="Tru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SLIDEID" val="5FD4E234446B4D5FB6590AF46D89C347"/>
  <p:tag name="SLIDETYPE" val="Q"/>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 |smicln| |smicln| |smicln| |smicln| "/>
  <p:tag name="DEMOGRAPHIC" val="True"/>
  <p:tag name="SLIDEORDER" val="2"/>
  <p:tag name="SLIDEGUID" val="2944F7880BE4465BA182A839D3D275E2"/>
  <p:tag name="QUESTIONALIAS" val="(4) Performance tracking"/>
  <p:tag name="RESPONSECOUNT" val="6"/>
  <p:tag name="SLICED" val="False"/>
  <p:tag name="RESPONSES" val="4;3;3;3;3;1;"/>
  <p:tag name="CHARTSTRINGSTD" val="1 0 4 1 0"/>
  <p:tag name="CHARTSTRINGREV" val="0 1 4 0 1"/>
  <p:tag name="CHARTSTRINGSTDPER" val="0.166666666666667 0 0.666666666666667 0.166666666666667 0"/>
  <p:tag name="CHARTSTRINGREVPER" val="0 0.166666666666667 0.666666666666667 0 0.166666666666667"/>
  <p:tag name="RESPONSESGATHERED" val="False"/>
  <p:tag name="TOTALRESPONSES" val="0"/>
  <p:tag name="VALUES" val="No Value|smicln|No Value|smicln|No Value|smicln|No Value|smicln|No Value"/>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22"/>
  <p:tag name="BULLETTYPE" val="ppBulletArabicPeriod"/>
  <p:tag name="ANSWERTEXT" val=" &#10; &#10; &#10; &#10; "/>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SLIDEID" val="5FD4E234446B4D5FB6590AF46D89C347"/>
  <p:tag name="SLIDETYPE" val="Q"/>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3) Process problem documentation"/>
  <p:tag name="ANSWERSALIAS" val=" |smicln| |smicln| |smicln| |smicln| "/>
  <p:tag name="DEMOGRAPHIC" val="True"/>
  <p:tag name="TOTALRESPONSES" val="24"/>
  <p:tag name="RESPONSECOUNT" val="24"/>
  <p:tag name="SLICED" val="False"/>
  <p:tag name="RESPONSES" val="4;3;3;3;3;1;3;3;4;2;4;3;3;4;3;4;2;4;4;4;3;4;5;5;"/>
  <p:tag name="CHARTSTRINGSTD" val="1 2 10 9 2"/>
  <p:tag name="CHARTSTRINGREV" val="2 9 10 2 1"/>
  <p:tag name="CHARTSTRINGSTDPER" val="0.0416666666666667 0.0833333333333333 0.416666666666667 0.375 0.0833333333333333"/>
  <p:tag name="CHARTSTRINGREVPER" val="0.0833333333333333 0.375 0.416666666666667 0.0833333333333333 0.0416666666666667"/>
  <p:tag name="RESPONSESGATHERED" val="False"/>
  <p:tag name="SLIDEORDER" val="4"/>
  <p:tag name="SLIDEGUID" val="923492FFF94D4F9B8EA8652267D46804"/>
  <p:tag name="VALUES" val="No Value|smicln|No Value|smicln|No Value|smicln|No Value|smicln|No Val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22"/>
  <p:tag name="BULLETTYPE" val="ppBulletArabicPeriod"/>
  <p:tag name="ANSWERTEXT" val=" &#10; &#10; &#10; &#10; "/>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SLIDEID" val="5FD4E234446B4D5FB6590AF46D89C347"/>
  <p:tag name="SLIDETYPE" val="Q"/>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3) Process problem documentation"/>
  <p:tag name="ANSWERSALIAS" val=" |smicln| |smicln| |smicln| |smicln| "/>
  <p:tag name="DEMOGRAPHIC" val="True"/>
  <p:tag name="SLIDEORDER" val="4"/>
  <p:tag name="SLIDEGUID" val="8B326107A0A54C60947A056C353D9EB1"/>
  <p:tag name="TOTALRESPONSES" val="24"/>
  <p:tag name="RESPONSECOUNT" val="24"/>
  <p:tag name="SLICED" val="False"/>
  <p:tag name="RESPONSES" val="4;5;4;4;2;2;4;4;3;1;3;4;2;5;2;4;2;3;4;3;2;4;5;4;"/>
  <p:tag name="CHARTSTRINGSTD" val="1 6 4 10 3"/>
  <p:tag name="CHARTSTRINGREV" val="3 10 4 6 1"/>
  <p:tag name="CHARTSTRINGSTDPER" val="0.0416666666666667 0.25 0.166666666666667 0.416666666666667 0.125"/>
  <p:tag name="CHARTSTRINGREVPER" val="0.125 0.416666666666667 0.166666666666667 0.25 0.0416666666666667"/>
  <p:tag name="RESPONSESGATHERED" val="False"/>
  <p:tag name="VALUES" val="No Value|smicln|No Value|smicln|No Value|smicln|No Value|smicln|No Value"/>
</p:tagLst>
</file>

<file path=ppt/tags/tag2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22"/>
  <p:tag name="BULLETTYPE" val="ppBulletArabicPeriod"/>
  <p:tag name="ANSWERTEXT" val=" &#10; &#10; &#10; &#10; "/>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SLIDEID" val="5FD4E234446B4D5FB6590AF46D89C347"/>
  <p:tag name="SLIDETYPE" val="Q"/>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 |smicln| |smicln| |smicln| |smicln| "/>
  <p:tag name="DEMOGRAPHIC" val="True"/>
  <p:tag name="QUESTIONALIAS" val="(4) Performance tracking"/>
  <p:tag name="SLIDEORDER" val="10"/>
  <p:tag name="SLIDEGUID" val="525ACC02266F49CC9D54679564128BE7"/>
  <p:tag name="TOTALRESPONSES" val="3"/>
  <p:tag name="RESPONSECOUNT" val="3"/>
  <p:tag name="SLICED" val="False"/>
  <p:tag name="RESPONSES" val="1;2;3;-;-;-;-;-;-;-;-;-;-;"/>
  <p:tag name="CHARTSTRINGSTD" val="1 1 1 0 0"/>
  <p:tag name="CHARTSTRINGREV" val="0 0 1 1 1"/>
  <p:tag name="CHARTSTRINGSTDPER" val="0.333333333333333 0.333333333333333 0.333333333333333 0 0"/>
  <p:tag name="CHARTSTRINGREVPER" val="0 0 0.333333333333333 0.333333333333333 0.333333333333333"/>
  <p:tag name="RESPONSESGATHERED" val="False"/>
  <p:tag name="VALUES" val="No Value|smicln|No Value|smicln|No Value|smicln|No Value|smicln|No Value"/>
</p:tagLst>
</file>

<file path=ppt/tags/tag34.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22"/>
  <p:tag name="BULLETTYPE" val="ppBulletArabicPeriod"/>
  <p:tag name="ANSWERTEXT" val=" &#10; &#10; &#10; &#10; "/>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SLIDEID" val="5FD4E234446B4D5FB6590AF46D89C347"/>
  <p:tag name="SLIDETYPE" val="Q"/>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 |smicln| |smicln| |smicln| |smicln| "/>
  <p:tag name="DEMOGRAPHIC" val="True"/>
  <p:tag name="QUESTIONALIAS" val="(4) Performance tracking"/>
  <p:tag name="TOTALRESPONSES" val="6"/>
  <p:tag name="RESPONSECOUNT" val="6"/>
  <p:tag name="SLICED" val="False"/>
  <p:tag name="RESPONSES" val="1;2;1;2;1;2;-;-;-;-;-;-;-;"/>
  <p:tag name="CHARTSTRINGSTD" val="3 3 0 0 0"/>
  <p:tag name="CHARTSTRINGREV" val="0 0 0 3 3"/>
  <p:tag name="CHARTSTRINGSTDPER" val="0.5 0.5 0 0 0"/>
  <p:tag name="CHARTSTRINGREVPER" val="0 0 0 0.5 0.5"/>
  <p:tag name="SLIDEORDER" val="8"/>
  <p:tag name="SLIDEGUID" val="FFCB1BC7BB744DBDB1F33AA695CFC69C"/>
  <p:tag name="RESPONSESGATHERED" val="False"/>
  <p:tag name="VALUES" val="No Value|smicln|No Value|smicln|No Value|smicln|No Value|smicln|No Value"/>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22"/>
  <p:tag name="BULLETTYPE" val="ppBulletArabicPeriod"/>
  <p:tag name="ANSWERTEXT" val=" &#10; &#10; &#10; &#10; "/>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SLIDEGUID" val="5FD4E234446B4D5FB6590AF46D89C347"/>
  <p:tag name="SLIDEID" val="5FD4E234446B4D5FB6590AF46D89C347"/>
  <p:tag name="SLIDEORDER" val="1"/>
  <p:tag name="SLIDETYPE" val="Q"/>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3) Process problem documentation"/>
  <p:tag name="ANSWERSALIAS" val=" |smicln| |smicln| |smicln| |smicln| "/>
  <p:tag name="DEMOGRAPHIC" val="True"/>
  <p:tag name="RESPONSESGATHERED" val="True"/>
  <p:tag name="TOTALRESPONSES" val="2"/>
  <p:tag name="RESPONSECOUNT" val="2"/>
  <p:tag name="SLICED" val="False"/>
  <p:tag name="RESPONSES" val="2;1;"/>
  <p:tag name="CHARTSTRINGSTD" val="1 1 0 0 0"/>
  <p:tag name="CHARTSTRINGREV" val="0 0 0 1 1"/>
  <p:tag name="CHARTSTRINGSTDPER" val="0.5 0.5 0 0 0"/>
  <p:tag name="CHARTSTRINGREVPER" val="0 0 0 0.5 0.5"/>
  <p:tag name="VALUES" val="No Value|smicln|No Value|smicln|No Value|smicln|No Value|smicln|No Value"/>
</p:tagLst>
</file>

<file path=ppt/tags/tag7.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22"/>
  <p:tag name="BULLETTYPE" val="ppBulletArabicPeriod"/>
  <p:tag name="ANSWERTEXT" val=" &#10; &#10; &#10; &#10; "/>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Nick">
  <a:themeElements>
    <a:clrScheme name="1_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Ni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ic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ic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ic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ic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ic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ic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ic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ic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ic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ic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ic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2673194</TotalTime>
  <Words>2203</Words>
  <Application>Microsoft Office PowerPoint</Application>
  <PresentationFormat>On-screen Show (4:3)</PresentationFormat>
  <Paragraphs>307</Paragraphs>
  <Slides>44</Slides>
  <Notes>14</Notes>
  <HiddenSlides>0</HiddenSlides>
  <MMClips>6</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1_Nick</vt:lpstr>
      <vt:lpstr>Microsoft Graph Chart</vt:lpstr>
      <vt:lpstr>Management Practices in Europe, the US and Emerging Markets</vt:lpstr>
      <vt:lpstr>Slide 2</vt:lpstr>
      <vt:lpstr>Slide 3</vt:lpstr>
      <vt:lpstr>Slide 4</vt:lpstr>
      <vt:lpstr>Setting up your clicker</vt:lpstr>
      <vt:lpstr>(3) Process problem documentation</vt:lpstr>
      <vt:lpstr>The survey scores to question (3), process problem documentation – all countries, manufacturing</vt:lpstr>
      <vt:lpstr>Slide 8</vt:lpstr>
      <vt:lpstr>Slide 9</vt:lpstr>
      <vt:lpstr>The survey scores to question (3), process problem documentation – US, Canada and UK, retail</vt:lpstr>
      <vt:lpstr>The survey scores to question (3), process problem documentation – developed countries, hospitals</vt:lpstr>
      <vt:lpstr>(4) Performance tracking</vt:lpstr>
      <vt:lpstr>Examples of performance metrics – Toyota</vt:lpstr>
      <vt:lpstr>Examples of performance metrics - Heathrow</vt:lpstr>
      <vt:lpstr>Performance tracking (4): all countries, manufacturing</vt:lpstr>
      <vt:lpstr>Slide 16</vt:lpstr>
      <vt:lpstr>(5) Performance review</vt:lpstr>
      <vt:lpstr>Performance review (5): all countries, manufacturing</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BACK UP</vt:lpstr>
      <vt:lpstr>(6) Performance dialogue</vt:lpstr>
      <vt:lpstr>Performance dialogue (6): all countries, manufacturing</vt:lpstr>
      <vt:lpstr>Slide 35</vt:lpstr>
      <vt:lpstr>Modern manufacturing (1): all countries, manufacturing</vt:lpstr>
      <vt:lpstr>Slide 37</vt:lpstr>
      <vt:lpstr>Why Lean is not always good….</vt:lpstr>
      <vt:lpstr>Slide 39</vt:lpstr>
      <vt:lpstr>(13) Managing human capital</vt:lpstr>
      <vt:lpstr>The survey scores to question (13), managing human capital – all countries, manufacturing</vt:lpstr>
      <vt:lpstr>Slide 42</vt:lpstr>
      <vt:lpstr>(7) Consequence management</vt:lpstr>
      <vt:lpstr>The survey scores to question (7), consequence management – all countries, manufacturing</vt:lpstr>
    </vt:vector>
  </TitlesOfParts>
  <Company>Doggett Jones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Jones</dc:creator>
  <cp:lastModifiedBy>John Vanreenen</cp:lastModifiedBy>
  <cp:revision>673</cp:revision>
  <dcterms:created xsi:type="dcterms:W3CDTF">2004-03-16T12:56:58Z</dcterms:created>
  <dcterms:modified xsi:type="dcterms:W3CDTF">2012-01-16T22:26:45Z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Comment">
    <vt:lpwstr/>
  </property>
  <property fmtid="{D5CDD505-2E9C-101B-9397-08002B2CF9AE}" pid="3" name="Objective-CreationStamp">
    <vt:filetime>2004-09-30T07:11:33Z</vt:filetime>
  </property>
  <property fmtid="{D5CDD505-2E9C-101B-9397-08002B2CF9AE}" pid="4" name="Objective-Id">
    <vt:lpwstr>AA137263</vt:lpwstr>
  </property>
  <property fmtid="{D5CDD505-2E9C-101B-9397-08002B2CF9AE}" pid="5" name="Objective-IsApproved">
    <vt:lpwstr>No</vt:lpwstr>
  </property>
  <property fmtid="{D5CDD505-2E9C-101B-9397-08002B2CF9AE}" pid="6" name="Objective-IsPublished">
    <vt:lpwstr>No</vt:lpwstr>
  </property>
  <property fmtid="{D5CDD505-2E9C-101B-9397-08002B2CF9AE}" pid="7" name="Objective-DatePublished">
    <vt:lpwstr/>
  </property>
  <property fmtid="{D5CDD505-2E9C-101B-9397-08002B2CF9AE}" pid="8" name="Objective-ModificationStamp">
    <vt:filetime>2004-09-30T07:11:37Z</vt:filetime>
  </property>
  <property fmtid="{D5CDD505-2E9C-101B-9397-08002B2CF9AE}" pid="9" name="Objective-Owner">
    <vt:lpwstr>Ridley, David</vt:lpwstr>
  </property>
  <property fmtid="{D5CDD505-2E9C-101B-9397-08002B2CF9AE}" pid="10" name="Objective-Path">
    <vt:lpwstr>Objective Global Folder:Home:ESRC Home:Ridley, David:</vt:lpwstr>
  </property>
  <property fmtid="{D5CDD505-2E9C-101B-9397-08002B2CF9AE}" pid="11" name="Objective-Parent">
    <vt:lpwstr>Ridley, David</vt:lpwstr>
  </property>
  <property fmtid="{D5CDD505-2E9C-101B-9397-08002B2CF9AE}" pid="12" name="Objective-State">
    <vt:lpwstr>Being Edited</vt:lpwstr>
  </property>
  <property fmtid="{D5CDD505-2E9C-101B-9397-08002B2CF9AE}" pid="13" name="Objective-Title">
    <vt:lpwstr>UK Prod1slides</vt:lpwstr>
  </property>
  <property fmtid="{D5CDD505-2E9C-101B-9397-08002B2CF9AE}" pid="14" name="Objective-Version">
    <vt:lpwstr>0.2</vt:lpwstr>
  </property>
  <property fmtid="{D5CDD505-2E9C-101B-9397-08002B2CF9AE}" pid="15" name="Objective-VersionComment">
    <vt:lpwstr>Version 2</vt:lpwstr>
  </property>
  <property fmtid="{D5CDD505-2E9C-101B-9397-08002B2CF9AE}" pid="16" name="Objective-VersionNumber">
    <vt:i4>2</vt:i4>
  </property>
  <property fmtid="{D5CDD505-2E9C-101B-9397-08002B2CF9AE}" pid="17" name="Objective-FileNumber">
    <vt:lpwstr/>
  </property>
  <property fmtid="{D5CDD505-2E9C-101B-9397-08002B2CF9AE}" pid="18" name="Objective-Classification">
    <vt:lpwstr>Not classified</vt:lpwstr>
  </property>
  <property fmtid="{D5CDD505-2E9C-101B-9397-08002B2CF9AE}" pid="19" name="Objective-Caveats">
    <vt:lpwstr/>
  </property>
  <property fmtid="{D5CDD505-2E9C-101B-9397-08002B2CF9AE}" pid="20" name="Objective-Created By (External) [system]">
    <vt:lpwstr/>
  </property>
  <property fmtid="{D5CDD505-2E9C-101B-9397-08002B2CF9AE}" pid="21" name="Objective-Date of Issue [system]">
    <vt:lpwstr/>
  </property>
  <property fmtid="{D5CDD505-2E9C-101B-9397-08002B2CF9AE}" pid="22" name="Objective-Cross Council Activity [system]">
    <vt:bool>false</vt:bool>
  </property>
  <property fmtid="{D5CDD505-2E9C-101B-9397-08002B2CF9AE}" pid="23" name="Objective-Generated By [system]">
    <vt:lpwstr/>
  </property>
  <property fmtid="{D5CDD505-2E9C-101B-9397-08002B2CF9AE}" pid="24" name="Objective-Research Council Publisher [system]">
    <vt:lpwstr/>
  </property>
</Properties>
</file>